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256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306" r:id="rId15"/>
    <p:sldId id="307" r:id="rId16"/>
    <p:sldId id="309" r:id="rId17"/>
    <p:sldId id="308" r:id="rId18"/>
    <p:sldId id="310" r:id="rId19"/>
    <p:sldId id="311" r:id="rId20"/>
    <p:sldId id="273" r:id="rId21"/>
    <p:sldId id="274" r:id="rId22"/>
    <p:sldId id="275" r:id="rId23"/>
    <p:sldId id="276" r:id="rId24"/>
    <p:sldId id="277" r:id="rId25"/>
    <p:sldId id="303" r:id="rId26"/>
    <p:sldId id="304" r:id="rId27"/>
    <p:sldId id="280" r:id="rId28"/>
    <p:sldId id="281" r:id="rId29"/>
    <p:sldId id="283" r:id="rId30"/>
    <p:sldId id="305" r:id="rId31"/>
    <p:sldId id="284" r:id="rId32"/>
    <p:sldId id="285" r:id="rId33"/>
    <p:sldId id="286" r:id="rId34"/>
    <p:sldId id="287" r:id="rId35"/>
    <p:sldId id="288" r:id="rId36"/>
    <p:sldId id="289" r:id="rId37"/>
    <p:sldId id="312" r:id="rId38"/>
    <p:sldId id="315" r:id="rId39"/>
    <p:sldId id="314" r:id="rId40"/>
    <p:sldId id="294" r:id="rId41"/>
    <p:sldId id="313" r:id="rId42"/>
    <p:sldId id="300" r:id="rId43"/>
    <p:sldId id="320" r:id="rId44"/>
    <p:sldId id="319" r:id="rId45"/>
    <p:sldId id="318" r:id="rId46"/>
    <p:sldId id="317" r:id="rId47"/>
    <p:sldId id="316" r:id="rId48"/>
    <p:sldId id="301" r:id="rId49"/>
    <p:sldId id="302" r:id="rId50"/>
  </p:sldIdLst>
  <p:sldSz cx="9144000" cy="6858000" type="screen4x3"/>
  <p:notesSz cx="6858000" cy="9144000"/>
  <p:embeddedFontLst>
    <p:embeddedFont>
      <p:font typeface="MS PGothic" panose="020B0600070205080204" pitchFamily="34" charset="-128"/>
      <p:regular r:id="rId53"/>
    </p:embeddedFont>
    <p:embeddedFont>
      <p:font typeface="Frutiger LT Std 55 Roman" panose="020B0602020204020204" pitchFamily="34" charset="0"/>
      <p:regular r:id="rId54"/>
      <p:bold r:id="rId55"/>
      <p:italic r:id="rId56"/>
      <p:boldItalic r:id="rId57"/>
    </p:embeddedFont>
    <p:embeddedFont>
      <p:font typeface="STIXGeneral" panose="020B0604020202020204" charset="2"/>
      <p:regular r:id="rId58"/>
      <p:bold r:id="rId59"/>
      <p:italic r:id="rId60"/>
      <p:boldItalic r:id="rId61"/>
    </p:embeddedFont>
    <p:embeddedFont>
      <p:font typeface="Frutiger LT Std 45 Light" panose="020B0402020204020204" pitchFamily="34" charset="0"/>
      <p:regular r:id="rId62"/>
      <p:bold r:id="rId63"/>
      <p:italic r:id="rId64"/>
      <p:boldItalic r:id="rId65"/>
    </p:embeddedFont>
  </p:embeddedFontLst>
  <p:custDataLst>
    <p:tags r:id="rId66"/>
  </p:custDataLst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  <a:srgbClr val="4F42E8"/>
    <a:srgbClr val="9FA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9758" autoAdjust="0"/>
  </p:normalViewPr>
  <p:slideViewPr>
    <p:cSldViewPr snapToGrid="0" snapToObjects="1">
      <p:cViewPr varScale="1">
        <p:scale>
          <a:sx n="121" d="100"/>
          <a:sy n="121" d="100"/>
        </p:scale>
        <p:origin x="848" y="72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8.wmf"/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8.wmf"/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6.wmf"/><Relationship Id="rId1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2.wmf"/><Relationship Id="rId1" Type="http://schemas.openxmlformats.org/officeDocument/2006/relationships/image" Target="../media/image6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3.wmf"/><Relationship Id="rId1" Type="http://schemas.openxmlformats.org/officeDocument/2006/relationships/image" Target="../media/image60.wmf"/><Relationship Id="rId4" Type="http://schemas.openxmlformats.org/officeDocument/2006/relationships/image" Target="../media/image6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3.wmf"/><Relationship Id="rId1" Type="http://schemas.openxmlformats.org/officeDocument/2006/relationships/image" Target="../media/image60.wmf"/><Relationship Id="rId4" Type="http://schemas.openxmlformats.org/officeDocument/2006/relationships/image" Target="../media/image6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3.wmf"/><Relationship Id="rId1" Type="http://schemas.openxmlformats.org/officeDocument/2006/relationships/image" Target="../media/image60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>
                <a:latin typeface="Frutiger LT Std 45 Light" charset="0"/>
              </a:rPr>
              <a:pPr>
                <a:defRPr/>
              </a:pPr>
              <a:t>20-4-2017</a:t>
            </a:fld>
            <a:endParaRPr lang="nl-NL" dirty="0">
              <a:latin typeface="Frutiger LT Std 45 Light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>
                <a:latin typeface="Frutiger LT Std 45 Light" charset="0"/>
              </a:rPr>
              <a:pPr>
                <a:defRPr/>
              </a:pPr>
              <a:t>‹#›</a:t>
            </a:fld>
            <a:endParaRPr lang="nl-NL" dirty="0">
              <a:latin typeface="Frutiger LT Std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38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 smtClean="0"/>
              <a:pPr>
                <a:defRPr/>
              </a:pPr>
              <a:t>20-4-2017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tekststijl</a:t>
            </a:r>
            <a:r>
              <a:rPr lang="en-US" noProof="0" dirty="0"/>
              <a:t> van het model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70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CBA4030-B14B-4344-AA5F-AF1709E48662}" type="slidenum">
              <a:rPr lang="en-US">
                <a:latin typeface="Frutiger LT Std 55 Roman" panose="020B0602020204020204" pitchFamily="34" charset="0"/>
              </a:rPr>
              <a:pPr/>
              <a:t>2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66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C45F-A1A6-CD46-AF2B-143F6795B4B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7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C45F-A1A6-CD46-AF2B-143F6795B4B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7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CBA4030-B14B-4344-AA5F-AF1709E48662}" type="slidenum">
              <a:rPr lang="en-US">
                <a:latin typeface="Frutiger LT Std 55 Roman" panose="020B0602020204020204" pitchFamily="34" charset="0"/>
              </a:rPr>
              <a:pPr/>
              <a:t>27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5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3AABF51-E1C6-EF4E-BEA1-103E671F0BE5}" type="slidenum">
              <a:rPr lang="en-US">
                <a:latin typeface="Frutiger LT Std 55 Roman" panose="020B0602020204020204" pitchFamily="34" charset="0"/>
              </a:rPr>
              <a:pPr/>
              <a:t>3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2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3AABF51-E1C6-EF4E-BEA1-103E671F0BE5}" type="slidenum">
              <a:rPr lang="en-US">
                <a:latin typeface="Frutiger LT Std 55 Roman" panose="020B0602020204020204" pitchFamily="34" charset="0"/>
              </a:rPr>
              <a:pPr/>
              <a:t>4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8454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0FF809FD-E269-3843-87F7-CEEDFB64AB54}" type="slidenum">
              <a:rPr lang="en-US">
                <a:latin typeface="Frutiger LT Std 55 Roman" panose="020B0602020204020204" pitchFamily="34" charset="0"/>
              </a:rPr>
              <a:pPr/>
              <a:t>5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18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8E2E834-65F3-4A4E-8F19-9C203075D072}" type="slidenum">
              <a:rPr lang="en-US">
                <a:latin typeface="Frutiger LT Std 55 Roman" panose="020B0602020204020204" pitchFamily="34" charset="0"/>
              </a:rPr>
              <a:pPr/>
              <a:t>6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211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CEAF3EDA-438B-3A44-B38A-59BC5662310B}" type="slidenum">
              <a:rPr lang="en-US">
                <a:latin typeface="Frutiger LT Std 55 Roman" panose="020B0602020204020204" pitchFamily="34" charset="0"/>
              </a:rPr>
              <a:pPr/>
              <a:t>7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57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8E2E834-65F3-4A4E-8F19-9C203075D072}" type="slidenum">
              <a:rPr lang="en-US">
                <a:latin typeface="Frutiger LT Std 55 Roman" panose="020B0602020204020204" pitchFamily="34" charset="0"/>
              </a:rPr>
              <a:pPr/>
              <a:t>8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350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Schrijf</a:t>
            </a:r>
            <a:r>
              <a:rPr lang="en-US" dirty="0"/>
              <a:t> </a:t>
            </a:r>
            <a:r>
              <a:rPr lang="en-US" dirty="0" err="1"/>
              <a:t>eventueel</a:t>
            </a:r>
            <a:r>
              <a:rPr lang="en-US" dirty="0"/>
              <a:t> de </a:t>
            </a:r>
            <a:r>
              <a:rPr lang="en-US" dirty="0" err="1"/>
              <a:t>afleiding</a:t>
            </a:r>
            <a:r>
              <a:rPr lang="en-US" dirty="0"/>
              <a:t> op het </a:t>
            </a:r>
            <a:r>
              <a:rPr lang="en-US" dirty="0" err="1"/>
              <a:t>bord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C45F-A1A6-CD46-AF2B-143F6795B4B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16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Minnetje kan zowel boven als onder.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C45F-A1A6-CD46-AF2B-143F6795B4B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 b="1" i="0">
                <a:latin typeface="Frutiger LT Std 55 Roman" panose="020B0602020204020204" pitchFamily="34" charset="0"/>
                <a:ea typeface="Frutiger LT Std 55 Roman" panose="020B0602020204020204" pitchFamily="34" charset="0"/>
                <a:cs typeface="Frutiger LT Std 55 Roman" panose="020B0602020204020204" pitchFamily="34" charset="0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95362"/>
            <a:ext cx="3026229" cy="2162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  <p:sp>
        <p:nvSpPr>
          <p:cNvPr id="8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>
                <a:solidFill>
                  <a:srgbClr val="4F42E8"/>
                </a:solidFill>
              </a:rPr>
              <a:t>CREATING TOMORROW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>
          <a:xfrm>
            <a:off x="7962537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0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4A8C4-B29B-754A-B8CC-8E602D78A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65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C3BA6-E005-FC42-BAC5-A467A63E2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5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 Blauw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11D24-3CC9-8F47-A17B-E43A12CEA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26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titelstijl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Frutiger LT Std 45 Light" charset="0"/>
                <a:ea typeface="+mn-ea"/>
                <a:cs typeface="Frutiger LT Std 45 Light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62537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Frutiger LT Std 45 Light" charset="0"/>
                <a:ea typeface="Frutiger LT Std 45 Light" charset="0"/>
                <a:cs typeface="Frutiger LT Std 45 Light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83" r:id="rId3"/>
    <p:sldLayoutId id="2147483659" r:id="rId4"/>
    <p:sldLayoutId id="2147483680" r:id="rId5"/>
    <p:sldLayoutId id="2147483684" r:id="rId6"/>
    <p:sldLayoutId id="2147483668" r:id="rId7"/>
    <p:sldLayoutId id="2147483671" r:id="rId8"/>
    <p:sldLayoutId id="2147483672" r:id="rId9"/>
    <p:sldLayoutId id="2147483673" r:id="rId10"/>
    <p:sldLayoutId id="2147483679" r:id="rId11"/>
    <p:sldLayoutId id="2147483685" r:id="rId12"/>
    <p:sldLayoutId id="2147483674" r:id="rId13"/>
    <p:sldLayoutId id="2147483663" r:id="rId14"/>
    <p:sldLayoutId id="2147483681" r:id="rId15"/>
    <p:sldLayoutId id="2147483686" r:id="rId16"/>
    <p:sldLayoutId id="2147483660" r:id="rId17"/>
    <p:sldLayoutId id="2147483670" r:id="rId18"/>
    <p:sldLayoutId id="2147483675" r:id="rId19"/>
    <p:sldLayoutId id="2147483676" r:id="rId20"/>
    <p:sldLayoutId id="2147483678" r:id="rId21"/>
    <p:sldLayoutId id="2147483682" r:id="rId22"/>
    <p:sldLayoutId id="2147483687" r:id="rId23"/>
    <p:sldLayoutId id="2147483677" r:id="rId24"/>
    <p:sldLayoutId id="2147483669" r:id="rId25"/>
    <p:sldLayoutId id="2147483664" r:id="rId26"/>
    <p:sldLayoutId id="2147483666" r:id="rId27"/>
    <p:sldLayoutId id="2147483688" r:id="rId28"/>
    <p:sldLayoutId id="2147483689" r:id="rId29"/>
    <p:sldLayoutId id="2147483690" r:id="rId30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i="0" kern="1200" cap="all">
          <a:solidFill>
            <a:schemeClr val="tx2"/>
          </a:solidFill>
          <a:latin typeface="Frutiger LT Std 55 Roman" panose="020B0602020204020204" pitchFamily="34" charset="0"/>
          <a:ea typeface="Frutiger LT Std 55 Roman" panose="020B0602020204020204" pitchFamily="34" charset="0"/>
          <a:cs typeface="Frutiger LT Std 55 Roman" panose="020B0602020204020204" pitchFamily="34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fontAlgn="base">
        <a:spcBef>
          <a:spcPct val="20000"/>
        </a:spcBef>
        <a:spcAft>
          <a:spcPct val="0"/>
        </a:spcAft>
        <a:buFont typeface="Arial"/>
        <a:buChar char="•"/>
        <a:defRPr sz="2800" kern="1200" cap="none" baseline="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1pPr>
      <a:lvl2pPr marL="612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2pPr>
      <a:lvl3pPr marL="900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3pPr>
      <a:lvl4pPr marL="1152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4pPr>
      <a:lvl5pPr marL="1404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2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8.png"/><Relationship Id="rId12" Type="http://schemas.openxmlformats.org/officeDocument/2006/relationships/image" Target="../media/image36.wmf"/><Relationship Id="rId2" Type="http://schemas.openxmlformats.org/officeDocument/2006/relationships/tags" Target="../tags/tag2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2.wmf"/><Relationship Id="rId2" Type="http://schemas.openxmlformats.org/officeDocument/2006/relationships/tags" Target="../tags/tag2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4.wmf"/><Relationship Id="rId2" Type="http://schemas.openxmlformats.org/officeDocument/2006/relationships/tags" Target="../tags/tag2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3.wmf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2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7.wmf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35.bin"/><Relationship Id="rId2" Type="http://schemas.openxmlformats.org/officeDocument/2006/relationships/tags" Target="../tags/tag2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7.wmf"/><Relationship Id="rId4" Type="http://schemas.openxmlformats.org/officeDocument/2006/relationships/notesSlide" Target="../notesSlides/notesSlide11.xml"/><Relationship Id="rId9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0.wmf"/><Relationship Id="rId2" Type="http://schemas.openxmlformats.org/officeDocument/2006/relationships/tags" Target="../tags/tag2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2.bin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4.wmf"/><Relationship Id="rId2" Type="http://schemas.openxmlformats.org/officeDocument/2006/relationships/tags" Target="../tags/tag3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7.wmf"/><Relationship Id="rId2" Type="http://schemas.openxmlformats.org/officeDocument/2006/relationships/tags" Target="../tags/tag3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8.wmf"/><Relationship Id="rId2" Type="http://schemas.openxmlformats.org/officeDocument/2006/relationships/tags" Target="../tags/tag3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8.wmf"/><Relationship Id="rId2" Type="http://schemas.openxmlformats.org/officeDocument/2006/relationships/tags" Target="../tags/tag3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6.wmf"/><Relationship Id="rId2" Type="http://schemas.openxmlformats.org/officeDocument/2006/relationships/tags" Target="../tags/tag38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1.wmf"/><Relationship Id="rId2" Type="http://schemas.openxmlformats.org/officeDocument/2006/relationships/tags" Target="../tags/tag40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2.wmf"/><Relationship Id="rId2" Type="http://schemas.openxmlformats.org/officeDocument/2006/relationships/tags" Target="../tags/tag4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6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3.wmf"/><Relationship Id="rId2" Type="http://schemas.openxmlformats.org/officeDocument/2006/relationships/tags" Target="../tags/tag4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1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3.wmf"/><Relationship Id="rId2" Type="http://schemas.openxmlformats.org/officeDocument/2006/relationships/tags" Target="../tags/tag43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4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65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67.bin"/><Relationship Id="rId2" Type="http://schemas.openxmlformats.org/officeDocument/2006/relationships/tags" Target="../tags/tag4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4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62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7.wmf"/><Relationship Id="rId2" Type="http://schemas.openxmlformats.org/officeDocument/2006/relationships/tags" Target="../tags/tag46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6.bin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1.e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9.bin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4.wmf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12.bin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14.bin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2016-2017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5119034" y="3352334"/>
            <a:ext cx="579344" cy="296591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seen how to bounce against horizontal or vertical lines (e.g. screen bounds)</a:t>
            </a:r>
            <a:endParaRPr lang="nl-NL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19034" y="3352333"/>
            <a:ext cx="0" cy="29659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16566" y="3538350"/>
            <a:ext cx="1780989" cy="1322668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38046" y="4895850"/>
            <a:ext cx="0" cy="12911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338046" y="3596248"/>
            <a:ext cx="0" cy="12911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38046" y="4860256"/>
            <a:ext cx="1759509" cy="271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38046" y="3507348"/>
            <a:ext cx="1780988" cy="27522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0419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274695">
            <a:off x="5161900" y="2940674"/>
            <a:ext cx="579344" cy="3776253"/>
            <a:chOff x="5119034" y="3352333"/>
            <a:chExt cx="579344" cy="2965917"/>
          </a:xfrm>
        </p:grpSpPr>
        <p:sp>
          <p:nvSpPr>
            <p:cNvPr id="20" name="Rectangle 19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what to do when an object bounces</a:t>
            </a:r>
            <a:br>
              <a:rPr lang="en-US" dirty="0"/>
            </a:br>
            <a:r>
              <a:rPr lang="en-US" dirty="0"/>
              <a:t>against a line with</a:t>
            </a:r>
            <a:br>
              <a:rPr lang="en-US" dirty="0"/>
            </a:br>
            <a:r>
              <a:rPr lang="en-US" dirty="0"/>
              <a:t>a different rotation?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06950" y="2724150"/>
            <a:ext cx="290606" cy="2136868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38046" y="4895850"/>
            <a:ext cx="0" cy="12911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38046" y="4860256"/>
            <a:ext cx="1759509" cy="271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4113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rot="1274695">
            <a:off x="5161900" y="2940674"/>
            <a:ext cx="579344" cy="3776253"/>
            <a:chOff x="5119034" y="3352333"/>
            <a:chExt cx="579344" cy="2965917"/>
          </a:xfrm>
        </p:grpSpPr>
        <p:sp>
          <p:nvSpPr>
            <p:cNvPr id="20" name="Rectangle 19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what to do when an object bounces</a:t>
            </a:r>
            <a:br>
              <a:rPr lang="en-US" dirty="0"/>
            </a:br>
            <a:r>
              <a:rPr lang="en-US" dirty="0"/>
              <a:t>against a line with</a:t>
            </a:r>
            <a:br>
              <a:rPr lang="en-US" dirty="0"/>
            </a:br>
            <a:r>
              <a:rPr lang="en-US" dirty="0"/>
              <a:t>a different rotation?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06950" y="2724150"/>
            <a:ext cx="290606" cy="2136868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38046" y="4895850"/>
            <a:ext cx="0" cy="12911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38046" y="4860256"/>
            <a:ext cx="1759509" cy="271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119034" y="2724150"/>
            <a:ext cx="0" cy="2080753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5472" y="2733772"/>
            <a:ext cx="333562" cy="5155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138720" y="29057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Frutiger LT Std 45 Light" charset="0"/>
              </a:rPr>
              <a:t>?</a:t>
            </a:r>
            <a:endParaRPr lang="nl-NL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383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274695">
            <a:off x="5161900" y="2940674"/>
            <a:ext cx="579344" cy="3776253"/>
            <a:chOff x="5119034" y="3352333"/>
            <a:chExt cx="579344" cy="2965917"/>
          </a:xfrm>
        </p:grpSpPr>
        <p:sp>
          <p:nvSpPr>
            <p:cNvPr id="18" name="Rectangle 17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what to do when an object bounces</a:t>
            </a:r>
            <a:br>
              <a:rPr lang="en-US" dirty="0"/>
            </a:br>
            <a:r>
              <a:rPr lang="en-US" dirty="0"/>
              <a:t>against a line with</a:t>
            </a:r>
            <a:br>
              <a:rPr lang="en-US" dirty="0"/>
            </a:br>
            <a:r>
              <a:rPr lang="en-US" dirty="0"/>
              <a:t>a different rotation?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06950" y="2724150"/>
            <a:ext cx="290606" cy="2136868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38046" y="4895850"/>
            <a:ext cx="0" cy="12911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38046" y="4860256"/>
            <a:ext cx="1759509" cy="271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082849" y="4106496"/>
            <a:ext cx="2593229" cy="971744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119034" y="2724150"/>
            <a:ext cx="0" cy="2080753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785472" y="2733772"/>
            <a:ext cx="333562" cy="5155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6598475">
            <a:off x="5295149" y="4636165"/>
            <a:ext cx="226292" cy="228600"/>
            <a:chOff x="6864350" y="4375150"/>
            <a:chExt cx="609600" cy="647700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6864350" y="4375150"/>
              <a:ext cx="0" cy="6477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864350" y="4375150"/>
              <a:ext cx="609600" cy="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882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what to do when an object bounces</a:t>
            </a:r>
            <a:br>
              <a:rPr lang="en-US" dirty="0"/>
            </a:br>
            <a:r>
              <a:rPr lang="en-US" dirty="0"/>
              <a:t>against a line with</a:t>
            </a:r>
            <a:br>
              <a:rPr lang="en-US" dirty="0"/>
            </a:br>
            <a:r>
              <a:rPr lang="en-US" dirty="0"/>
              <a:t>a different rotation?</a:t>
            </a: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 rot="1274695">
            <a:off x="5161900" y="2940674"/>
            <a:ext cx="579344" cy="3776253"/>
            <a:chOff x="5119034" y="3352333"/>
            <a:chExt cx="579344" cy="2965917"/>
          </a:xfrm>
        </p:grpSpPr>
        <p:sp>
          <p:nvSpPr>
            <p:cNvPr id="10" name="Rectangle 9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 flipV="1">
            <a:off x="4806950" y="2724150"/>
            <a:ext cx="290606" cy="2136868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49908" y="4470400"/>
            <a:ext cx="726792" cy="17102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119034" y="4870350"/>
            <a:ext cx="557045" cy="20789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61390" y="4464082"/>
            <a:ext cx="1036165" cy="39617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61390" y="2753784"/>
            <a:ext cx="726792" cy="17102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807232" y="2733482"/>
            <a:ext cx="978541" cy="36672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3082850" y="4106496"/>
            <a:ext cx="978540" cy="357586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9895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130550" y="5981700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what to do when an object bounces</a:t>
            </a:r>
            <a:br>
              <a:rPr lang="en-US" dirty="0"/>
            </a:br>
            <a:r>
              <a:rPr lang="en-US" dirty="0"/>
              <a:t>against a line with</a:t>
            </a:r>
            <a:br>
              <a:rPr lang="en-US" dirty="0"/>
            </a:br>
            <a:r>
              <a:rPr lang="en-US" dirty="0"/>
              <a:t>a different rotation?</a:t>
            </a: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 rot="1274695">
            <a:off x="5161900" y="2940674"/>
            <a:ext cx="579344" cy="3776253"/>
            <a:chOff x="5119034" y="3352333"/>
            <a:chExt cx="579344" cy="2965917"/>
          </a:xfrm>
        </p:grpSpPr>
        <p:sp>
          <p:nvSpPr>
            <p:cNvPr id="10" name="Rectangle 9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>
                    <a:alpha val="3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 flipV="1">
            <a:off x="4806950" y="2724150"/>
            <a:ext cx="290606" cy="2136868"/>
          </a:xfrm>
          <a:prstGeom prst="straightConnector1">
            <a:avLst/>
          </a:prstGeom>
          <a:ln w="41275">
            <a:solidFill>
              <a:schemeClr val="bg1">
                <a:alpha val="3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38046" y="4861018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49908" y="4470400"/>
            <a:ext cx="726792" cy="17102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119034" y="4870350"/>
            <a:ext cx="557045" cy="20789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61390" y="4464082"/>
            <a:ext cx="1036165" cy="39617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61390" y="2753784"/>
            <a:ext cx="726792" cy="1710298"/>
          </a:xfrm>
          <a:prstGeom prst="line">
            <a:avLst/>
          </a:prstGeom>
          <a:ln w="31750">
            <a:solidFill>
              <a:schemeClr val="bg1">
                <a:alpha val="1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807232" y="2733482"/>
            <a:ext cx="978541" cy="366729"/>
          </a:xfrm>
          <a:prstGeom prst="line">
            <a:avLst/>
          </a:prstGeom>
          <a:ln w="38100">
            <a:solidFill>
              <a:srgbClr val="FF0000">
                <a:alpha val="35000"/>
              </a:srgb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3082850" y="4106496"/>
            <a:ext cx="978540" cy="357586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03038" y="4273550"/>
            <a:ext cx="2947323" cy="25376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Connector 19"/>
          <p:cNvCxnSpPr>
            <a:stCxn id="10" idx="1"/>
          </p:cNvCxnSpPr>
          <p:nvPr/>
        </p:nvCxnSpPr>
        <p:spPr>
          <a:xfrm flipH="1">
            <a:off x="4511229" y="4723837"/>
            <a:ext cx="670357" cy="1759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86317" y="5574233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Frutiger LT Std 45 Light" charset="0"/>
              </a:rPr>
              <a:t>Math</a:t>
            </a:r>
            <a:endParaRPr lang="nl-NL" dirty="0"/>
          </a:p>
        </p:txBody>
      </p:sp>
      <p:grpSp>
        <p:nvGrpSpPr>
          <p:cNvPr id="23" name="Group 22"/>
          <p:cNvGrpSpPr/>
          <p:nvPr/>
        </p:nvGrpSpPr>
        <p:grpSpPr>
          <a:xfrm rot="12004107">
            <a:off x="5129909" y="5065062"/>
            <a:ext cx="226292" cy="228600"/>
            <a:chOff x="6864350" y="4375150"/>
            <a:chExt cx="609600" cy="647700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6864350" y="4375150"/>
              <a:ext cx="0" cy="6477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864350" y="4375150"/>
              <a:ext cx="609600" cy="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486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2835576" y="2605751"/>
            <a:ext cx="971919" cy="1381953"/>
          </a:xfrm>
          <a:prstGeom prst="line">
            <a:avLst/>
          </a:prstGeom>
          <a:noFill/>
          <a:ln w="31750">
            <a:solidFill>
              <a:srgbClr val="4F42E8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angle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between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sp>
        <p:nvSpPr>
          <p:cNvPr id="32773" name="Rectangle 26"/>
          <p:cNvSpPr>
            <a:spLocks noChangeArrowheads="1"/>
          </p:cNvSpPr>
          <p:nvPr/>
        </p:nvSpPr>
        <p:spPr bwMode="auto">
          <a:xfrm>
            <a:off x="3429653" y="5188098"/>
            <a:ext cx="47211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 -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=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+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- 2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774" name="Text Box 27"/>
          <p:cNvSpPr txBox="1">
            <a:spLocks noChangeArrowheads="1"/>
          </p:cNvSpPr>
          <p:nvPr/>
        </p:nvSpPr>
        <p:spPr bwMode="auto">
          <a:xfrm>
            <a:off x="4953466" y="2795798"/>
            <a:ext cx="2913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Use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cosine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rule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32775" name="Down Arrow 6"/>
          <p:cNvSpPr>
            <a:spLocks noChangeArrowheads="1"/>
          </p:cNvSpPr>
          <p:nvPr/>
        </p:nvSpPr>
        <p:spPr bwMode="auto">
          <a:xfrm>
            <a:off x="6099079" y="3361117"/>
            <a:ext cx="288925" cy="1584325"/>
          </a:xfrm>
          <a:prstGeom prst="downArrow">
            <a:avLst>
              <a:gd name="adj1" fmla="val 50000"/>
              <a:gd name="adj2" fmla="val 4985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3475150" y="6144478"/>
            <a:ext cx="4548844" cy="4616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latin typeface="Frutiger LT Std 55 Roman" panose="020B0602020204020204" pitchFamily="34" charset="0"/>
              </a:rPr>
              <a:t>This works in 2D and in 3D </a:t>
            </a:r>
            <a:r>
              <a:rPr lang="en-US" sz="2400" dirty="0">
                <a:latin typeface="Frutiger LT Std 55 Roman" panose="020B0602020204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84658" y="4600931"/>
            <a:ext cx="397603" cy="41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 algn="r"/>
            <a:r>
              <a:rPr lang="en-US" altLang="en-US" i="1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O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933498" y="4083407"/>
            <a:ext cx="725451" cy="5690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a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865888" y="3146338"/>
            <a:ext cx="706850" cy="4877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b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906219" y="1942168"/>
            <a:ext cx="4180648" cy="3217427"/>
            <a:chOff x="2726" y="798"/>
            <a:chExt cx="2697" cy="2256"/>
          </a:xfrm>
          <a:noFill/>
        </p:grpSpPr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726" y="2679"/>
              <a:ext cx="2697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US" sz="2000" dirty="0">
                <a:latin typeface="Frutiger LT Std 55 Roman" panose="020B0602020204020204" pitchFamily="34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3135" y="798"/>
              <a:ext cx="0" cy="2256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US" sz="2000" dirty="0">
                <a:latin typeface="Frutiger LT Std 55 Roman" panose="020B0602020204020204" pitchFamily="34" charset="0"/>
              </a:endParaRPr>
            </a:p>
          </p:txBody>
        </p:sp>
      </p:grpSp>
      <p:sp>
        <p:nvSpPr>
          <p:cNvPr id="18" name="Line 20"/>
          <p:cNvSpPr>
            <a:spLocks noChangeShapeType="1"/>
          </p:cNvSpPr>
          <p:nvPr/>
        </p:nvSpPr>
        <p:spPr bwMode="auto">
          <a:xfrm flipV="1">
            <a:off x="1540214" y="2592499"/>
            <a:ext cx="1325344" cy="2032284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flipV="1">
            <a:off x="1540214" y="3974453"/>
            <a:ext cx="2297264" cy="650331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178748" y="3728230"/>
            <a:ext cx="963235" cy="5690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l-GR" i="1" dirty="0">
                <a:solidFill>
                  <a:srgbClr val="4F42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nl-NL" i="1" dirty="0">
              <a:solidFill>
                <a:srgbClr val="4F42E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rc 1"/>
          <p:cNvSpPr/>
          <p:nvPr/>
        </p:nvSpPr>
        <p:spPr>
          <a:xfrm>
            <a:off x="704075" y="3783573"/>
            <a:ext cx="1648993" cy="1523923"/>
          </a:xfrm>
          <a:prstGeom prst="arc">
            <a:avLst>
              <a:gd name="adj1" fmla="val 18441796"/>
              <a:gd name="adj2" fmla="val 209517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80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6"/>
          <p:cNvSpPr/>
          <p:nvPr/>
        </p:nvSpPr>
        <p:spPr>
          <a:xfrm>
            <a:off x="2405594" y="5054392"/>
            <a:ext cx="3613207" cy="148583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51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ＭＳ Ｐゴシック" charset="0"/>
              </a:rPr>
              <a:t>angle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formula</a:t>
            </a:r>
            <a:r>
              <a:rPr lang="nl-NL" dirty="0">
                <a:ea typeface="ＭＳ Ｐゴシック" charset="0"/>
              </a:rPr>
              <a:t> 2D</a:t>
            </a:r>
          </a:p>
        </p:txBody>
      </p:sp>
      <p:sp>
        <p:nvSpPr>
          <p:cNvPr id="5127" name="Rectangle 26"/>
          <p:cNvSpPr>
            <a:spLocks noChangeArrowheads="1"/>
          </p:cNvSpPr>
          <p:nvPr/>
        </p:nvSpPr>
        <p:spPr bwMode="auto">
          <a:xfrm>
            <a:off x="2194486" y="1970415"/>
            <a:ext cx="47211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 -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=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+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² - 2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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charset="0"/>
              </a:rPr>
              <a:t>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85482"/>
              </p:ext>
            </p:extLst>
          </p:nvPr>
        </p:nvGraphicFramePr>
        <p:xfrm>
          <a:off x="695325" y="2708274"/>
          <a:ext cx="257963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3" name="Vergelijking" r:id="rId5" imgW="1231560" imgH="241200" progId="Equation.3">
                  <p:embed/>
                </p:oleObj>
              </mc:Choice>
              <mc:Fallback>
                <p:oleObj name="Vergelijking" r:id="rId5" imgW="1231560" imgH="241200" progId="Equation.3">
                  <p:embed/>
                  <p:pic>
                    <p:nvPicPr>
                      <p:cNvPr id="512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2708274"/>
                        <a:ext cx="257963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007804"/>
              </p:ext>
            </p:extLst>
          </p:nvPr>
        </p:nvGraphicFramePr>
        <p:xfrm>
          <a:off x="3390619" y="2678395"/>
          <a:ext cx="5075614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4" name="Vergelijking" r:id="rId7" imgW="2361960" imgH="266400" progId="Equation.3">
                  <p:embed/>
                </p:oleObj>
              </mc:Choice>
              <mc:Fallback>
                <p:oleObj name="Vergelijking" r:id="rId7" imgW="2361960" imgH="266400" progId="Equation.3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619" y="2678395"/>
                        <a:ext cx="5075614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183626"/>
              </p:ext>
            </p:extLst>
          </p:nvPr>
        </p:nvGraphicFramePr>
        <p:xfrm>
          <a:off x="2549525" y="5177021"/>
          <a:ext cx="3325346" cy="1234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5" name="Vergelijking" r:id="rId9" imgW="1193760" imgH="444240" progId="Equation.3">
                  <p:embed/>
                </p:oleObj>
              </mc:Choice>
              <mc:Fallback>
                <p:oleObj name="Vergelijking" r:id="rId9" imgW="1193760" imgH="444240" progId="Equation.3">
                  <p:embed/>
                  <p:pic>
                    <p:nvPicPr>
                      <p:cNvPr id="512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5177021"/>
                        <a:ext cx="3325346" cy="123449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Down Arrow 7"/>
          <p:cNvSpPr>
            <a:spLocks noChangeArrowheads="1"/>
          </p:cNvSpPr>
          <p:nvPr/>
        </p:nvSpPr>
        <p:spPr bwMode="auto">
          <a:xfrm>
            <a:off x="3995738" y="3284538"/>
            <a:ext cx="288925" cy="1584325"/>
          </a:xfrm>
          <a:prstGeom prst="downArrow">
            <a:avLst>
              <a:gd name="adj1" fmla="val 50000"/>
              <a:gd name="adj2" fmla="val 4985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611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715876" y="5149390"/>
            <a:ext cx="3230714" cy="92270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dot product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Definition:</a:t>
            </a:r>
            <a:br>
              <a:rPr lang="nl-NL" dirty="0"/>
            </a:br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/>
              <a:t>is called the dot product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inproduct</a:t>
            </a:r>
            <a:r>
              <a:rPr lang="en-US" dirty="0"/>
              <a:t>)</a:t>
            </a:r>
          </a:p>
          <a:p>
            <a:endParaRPr lang="nl-NL" sz="1200" dirty="0"/>
          </a:p>
          <a:p>
            <a:r>
              <a:rPr lang="nl-NL" dirty="0" err="1"/>
              <a:t>Notation</a:t>
            </a:r>
            <a:r>
              <a:rPr lang="nl-NL" dirty="0"/>
              <a:t>:</a:t>
            </a:r>
            <a:br>
              <a:rPr lang="nl-NL" dirty="0"/>
            </a:br>
            <a:r>
              <a:rPr lang="nl-NL" sz="3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sz="3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/>
              <a:t> </a:t>
            </a:r>
            <a:r>
              <a:rPr lang="en-US" dirty="0"/>
              <a:t>is the dot product of two vectors</a:t>
            </a:r>
          </a:p>
        </p:txBody>
      </p:sp>
      <p:sp>
        <p:nvSpPr>
          <p:cNvPr id="33800" name="Text Box 27"/>
          <p:cNvSpPr txBox="1">
            <a:spLocks noChangeArrowheads="1"/>
          </p:cNvSpPr>
          <p:nvPr/>
        </p:nvSpPr>
        <p:spPr bwMode="auto">
          <a:xfrm>
            <a:off x="2937645" y="5324644"/>
            <a:ext cx="2805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8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sz="28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598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6"/>
          <p:cNvSpPr/>
          <p:nvPr/>
        </p:nvSpPr>
        <p:spPr>
          <a:xfrm>
            <a:off x="2738348" y="4741676"/>
            <a:ext cx="3602690" cy="1706936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angle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formula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614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420630"/>
              </p:ext>
            </p:extLst>
          </p:nvPr>
        </p:nvGraphicFramePr>
        <p:xfrm>
          <a:off x="952500" y="2324100"/>
          <a:ext cx="28479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0" name="Vergelijking" r:id="rId4" imgW="1193760" imgH="444240" progId="Equation.3">
                  <p:embed/>
                </p:oleObj>
              </mc:Choice>
              <mc:Fallback>
                <p:oleObj name="Vergelijking" r:id="rId4" imgW="1193760" imgH="444240" progId="Equation.3">
                  <p:embed/>
                  <p:pic>
                    <p:nvPicPr>
                      <p:cNvPr id="614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324100"/>
                        <a:ext cx="2847975" cy="1057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128377"/>
              </p:ext>
            </p:extLst>
          </p:nvPr>
        </p:nvGraphicFramePr>
        <p:xfrm>
          <a:off x="2993468" y="4991100"/>
          <a:ext cx="309245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1" name="Vergelijking" r:id="rId6" imgW="1295280" imgH="507960" progId="Equation.3">
                  <p:embed/>
                </p:oleObj>
              </mc:Choice>
              <mc:Fallback>
                <p:oleObj name="Vergelijking" r:id="rId6" imgW="1295280" imgH="507960" progId="Equation.3">
                  <p:embed/>
                  <p:pic>
                    <p:nvPicPr>
                      <p:cNvPr id="614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68" y="4991100"/>
                        <a:ext cx="3092450" cy="1208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952957"/>
              </p:ext>
            </p:extLst>
          </p:nvPr>
        </p:nvGraphicFramePr>
        <p:xfrm>
          <a:off x="5261019" y="2322223"/>
          <a:ext cx="26352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2" name="Vergelijking" r:id="rId8" imgW="1104840" imgH="444240" progId="Equation.3">
                  <p:embed/>
                </p:oleObj>
              </mc:Choice>
              <mc:Fallback>
                <p:oleObj name="Vergelijking" r:id="rId8" imgW="1104840" imgH="444240" progId="Equation.3">
                  <p:embed/>
                  <p:pic>
                    <p:nvPicPr>
                      <p:cNvPr id="614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019" y="2322223"/>
                        <a:ext cx="2635250" cy="1057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ight Arrow 6"/>
          <p:cNvSpPr>
            <a:spLocks noChangeArrowheads="1"/>
          </p:cNvSpPr>
          <p:nvPr/>
        </p:nvSpPr>
        <p:spPr bwMode="auto">
          <a:xfrm>
            <a:off x="4031318" y="2815375"/>
            <a:ext cx="1009650" cy="215900"/>
          </a:xfrm>
          <a:prstGeom prst="rightArrow">
            <a:avLst>
              <a:gd name="adj1" fmla="val 50000"/>
              <a:gd name="adj2" fmla="val 5009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Down Arrow 7"/>
          <p:cNvSpPr>
            <a:spLocks noChangeArrowheads="1"/>
          </p:cNvSpPr>
          <p:nvPr/>
        </p:nvSpPr>
        <p:spPr bwMode="auto">
          <a:xfrm rot="1558873">
            <a:off x="5642487" y="3378484"/>
            <a:ext cx="288925" cy="1272475"/>
          </a:xfrm>
          <a:prstGeom prst="downArrow">
            <a:avLst>
              <a:gd name="adj1" fmla="val 50000"/>
              <a:gd name="adj2" fmla="val 4985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5662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geometry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Distance</a:t>
            </a:r>
            <a:r>
              <a:rPr lang="nl-NL" dirty="0"/>
              <a:t>, </a:t>
            </a:r>
            <a:r>
              <a:rPr lang="nl-NL" dirty="0" err="1"/>
              <a:t>Angle</a:t>
            </a:r>
            <a:r>
              <a:rPr lang="nl-NL" dirty="0"/>
              <a:t>, </a:t>
            </a:r>
            <a:r>
              <a:rPr lang="nl-NL" dirty="0" err="1"/>
              <a:t>Normal</a:t>
            </a:r>
            <a:r>
              <a:rPr lang="nl-NL" dirty="0"/>
              <a:t> vector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2850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556149" y="5846829"/>
            <a:ext cx="1746451" cy="71717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86005" y="5841577"/>
            <a:ext cx="1746451" cy="71717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68176" y="2438585"/>
            <a:ext cx="5086488" cy="71717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ea typeface="ＭＳ Ｐゴシック" charset="0"/>
              </a:rPr>
              <a:t>right, acute, </a:t>
            </a:r>
            <a:r>
              <a:rPr lang="nl-NL" dirty="0" err="1">
                <a:ea typeface="ＭＳ Ｐゴシック" charset="0"/>
              </a:rPr>
              <a:t>obtuse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7177" name="Picture 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13370" r="9614" b="12354"/>
          <a:stretch/>
        </p:blipFill>
        <p:spPr bwMode="auto">
          <a:xfrm>
            <a:off x="561791" y="2145553"/>
            <a:ext cx="1984188" cy="148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18253"/>
              </p:ext>
            </p:extLst>
          </p:nvPr>
        </p:nvGraphicFramePr>
        <p:xfrm>
          <a:off x="3359150" y="2540793"/>
          <a:ext cx="473075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4" name="Vergelijking" r:id="rId5" imgW="1981080" imgH="215640" progId="Equation.3">
                  <p:embed/>
                </p:oleObj>
              </mc:Choice>
              <mc:Fallback>
                <p:oleObj name="Vergelijking" r:id="rId5" imgW="1981080" imgH="215640" progId="Equation.3">
                  <p:embed/>
                  <p:pic>
                    <p:nvPicPr>
                      <p:cNvPr id="614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2540793"/>
                        <a:ext cx="4730750" cy="512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4" name="Picture 1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5" t="11494" r="7981" b="12208"/>
          <a:stretch/>
        </p:blipFill>
        <p:spPr bwMode="auto">
          <a:xfrm>
            <a:off x="2480235" y="4019550"/>
            <a:ext cx="1780989" cy="165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686580"/>
              </p:ext>
            </p:extLst>
          </p:nvPr>
        </p:nvGraphicFramePr>
        <p:xfrm>
          <a:off x="2652806" y="5931834"/>
          <a:ext cx="121285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5" name="Vergelijking" r:id="rId8" imgW="507960" imgH="215640" progId="Equation.3">
                  <p:embed/>
                </p:oleObj>
              </mc:Choice>
              <mc:Fallback>
                <p:oleObj name="Vergelijking" r:id="rId8" imgW="507960" imgH="215640" progId="Equation.3">
                  <p:embed/>
                  <p:pic>
                    <p:nvPicPr>
                      <p:cNvPr id="614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806" y="5931834"/>
                        <a:ext cx="1212850" cy="512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5" name="Picture 1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28191" r="4906" b="13227"/>
          <a:stretch/>
        </p:blipFill>
        <p:spPr bwMode="auto">
          <a:xfrm>
            <a:off x="5384800" y="4452471"/>
            <a:ext cx="209176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127195"/>
              </p:ext>
            </p:extLst>
          </p:nvPr>
        </p:nvGraphicFramePr>
        <p:xfrm>
          <a:off x="5838825" y="5931833"/>
          <a:ext cx="11811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6" name="Vergelijking" r:id="rId11" imgW="495000" imgH="215640" progId="Equation.3">
                  <p:embed/>
                </p:oleObj>
              </mc:Choice>
              <mc:Fallback>
                <p:oleObj name="Vergelijking" r:id="rId11" imgW="495000" imgH="215640" progId="Equation.3">
                  <p:embed/>
                  <p:pic>
                    <p:nvPicPr>
                      <p:cNvPr id="614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5931833"/>
                        <a:ext cx="1181100" cy="512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Text Box 19"/>
          <p:cNvSpPr txBox="1">
            <a:spLocks noChangeArrowheads="1"/>
          </p:cNvSpPr>
          <p:nvPr/>
        </p:nvSpPr>
        <p:spPr bwMode="auto">
          <a:xfrm>
            <a:off x="1470588" y="2094660"/>
            <a:ext cx="1508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right </a:t>
            </a:r>
            <a:r>
              <a:rPr lang="nl-NL" sz="2000" dirty="0" err="1">
                <a:latin typeface="Frutiger LT Std 55 Roman" panose="020B0602020204020204" pitchFamily="34" charset="0"/>
              </a:rPr>
              <a:t>angle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sp>
        <p:nvSpPr>
          <p:cNvPr id="6157" name="Text Box 20"/>
          <p:cNvSpPr txBox="1">
            <a:spLocks noChangeArrowheads="1"/>
          </p:cNvSpPr>
          <p:nvPr/>
        </p:nvSpPr>
        <p:spPr bwMode="auto">
          <a:xfrm>
            <a:off x="827088" y="4634278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acute </a:t>
            </a:r>
            <a:r>
              <a:rPr lang="nl-NL" sz="2000" dirty="0" err="1">
                <a:latin typeface="Frutiger LT Std 55 Roman" panose="020B0602020204020204" pitchFamily="34" charset="0"/>
              </a:rPr>
              <a:t>angle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sp>
        <p:nvSpPr>
          <p:cNvPr id="6158" name="Text Box 21"/>
          <p:cNvSpPr txBox="1">
            <a:spLocks noChangeArrowheads="1"/>
          </p:cNvSpPr>
          <p:nvPr/>
        </p:nvSpPr>
        <p:spPr bwMode="auto">
          <a:xfrm>
            <a:off x="6516688" y="3865744"/>
            <a:ext cx="17379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latin typeface="Frutiger LT Std 55 Roman" panose="020B0602020204020204" pitchFamily="34" charset="0"/>
              </a:rPr>
              <a:t>obtuse</a:t>
            </a:r>
            <a:r>
              <a:rPr lang="nl-NL" sz="2000" dirty="0">
                <a:latin typeface="Frutiger LT Std 55 Roman" panose="020B0602020204020204" pitchFamily="34" charset="0"/>
              </a:rPr>
              <a:t> </a:t>
            </a:r>
            <a:r>
              <a:rPr lang="nl-NL" sz="2000" dirty="0" err="1">
                <a:latin typeface="Frutiger LT Std 55 Roman" panose="020B0602020204020204" pitchFamily="34" charset="0"/>
              </a:rPr>
              <a:t>angle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622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6157" grpId="0"/>
      <p:bldP spid="61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25810" y="5109600"/>
            <a:ext cx="4246712" cy="96249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dot product 3D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Definition:</a:t>
            </a:r>
            <a:br>
              <a:rPr lang="nl-NL" dirty="0"/>
            </a:b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/>
              <a:t>is the dot product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inproduct</a:t>
            </a:r>
            <a:r>
              <a:rPr lang="en-US" dirty="0"/>
              <a:t>)</a:t>
            </a:r>
          </a:p>
          <a:p>
            <a:endParaRPr lang="nl-NL" sz="1200" dirty="0"/>
          </a:p>
          <a:p>
            <a:r>
              <a:rPr lang="nl-NL" dirty="0" err="1"/>
              <a:t>Notation</a:t>
            </a:r>
            <a:r>
              <a:rPr lang="nl-NL" dirty="0"/>
              <a:t>:</a:t>
            </a:r>
            <a:br>
              <a:rPr lang="nl-NL" dirty="0"/>
            </a:br>
            <a:r>
              <a:rPr lang="nl-NL" sz="3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sz="3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/>
              <a:t> </a:t>
            </a:r>
            <a:r>
              <a:rPr lang="en-US" dirty="0"/>
              <a:t>is the dot product of two vectors</a:t>
            </a:r>
          </a:p>
        </p:txBody>
      </p:sp>
      <p:sp>
        <p:nvSpPr>
          <p:cNvPr id="33800" name="Text Box 27"/>
          <p:cNvSpPr txBox="1">
            <a:spLocks noChangeArrowheads="1"/>
          </p:cNvSpPr>
          <p:nvPr/>
        </p:nvSpPr>
        <p:spPr bwMode="auto">
          <a:xfrm>
            <a:off x="2480709" y="5298140"/>
            <a:ext cx="37866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8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sz="28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nl-NL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8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8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246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6"/>
          <p:cNvSpPr/>
          <p:nvPr/>
        </p:nvSpPr>
        <p:spPr>
          <a:xfrm>
            <a:off x="2753831" y="4741676"/>
            <a:ext cx="3587207" cy="1706936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angle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formula</a:t>
            </a:r>
            <a:r>
              <a:rPr lang="nl-NL" dirty="0">
                <a:ea typeface="ＭＳ Ｐゴシック" charset="0"/>
              </a:rPr>
              <a:t> 3D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614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132446"/>
              </p:ext>
            </p:extLst>
          </p:nvPr>
        </p:nvGraphicFramePr>
        <p:xfrm>
          <a:off x="451775" y="2382920"/>
          <a:ext cx="375761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3" name="Vergelijking" r:id="rId4" imgW="1574640" imgH="444240" progId="Equation.3">
                  <p:embed/>
                </p:oleObj>
              </mc:Choice>
              <mc:Fallback>
                <p:oleObj name="Vergelijking" r:id="rId4" imgW="1574640" imgH="444240" progId="Equation.3">
                  <p:embed/>
                  <p:pic>
                    <p:nvPicPr>
                      <p:cNvPr id="614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75" y="2382920"/>
                        <a:ext cx="3757613" cy="1057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99599"/>
              </p:ext>
            </p:extLst>
          </p:nvPr>
        </p:nvGraphicFramePr>
        <p:xfrm>
          <a:off x="2993468" y="4991100"/>
          <a:ext cx="309245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Vergelijking" r:id="rId6" imgW="1295280" imgH="507960" progId="Equation.3">
                  <p:embed/>
                </p:oleObj>
              </mc:Choice>
              <mc:Fallback>
                <p:oleObj name="Vergelijking" r:id="rId6" imgW="1295280" imgH="507960" progId="Equation.3">
                  <p:embed/>
                  <p:pic>
                    <p:nvPicPr>
                      <p:cNvPr id="614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68" y="4991100"/>
                        <a:ext cx="3092450" cy="1208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26"/>
          <p:cNvGraphicFramePr>
            <a:graphicFrameLocks noChangeAspect="1"/>
          </p:cNvGraphicFramePr>
          <p:nvPr/>
        </p:nvGraphicFramePr>
        <p:xfrm>
          <a:off x="5261019" y="2322223"/>
          <a:ext cx="26352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5" name="Vergelijking" r:id="rId8" imgW="1104840" imgH="444240" progId="Equation.3">
                  <p:embed/>
                </p:oleObj>
              </mc:Choice>
              <mc:Fallback>
                <p:oleObj name="Vergelijking" r:id="rId8" imgW="1104840" imgH="444240" progId="Equation.3">
                  <p:embed/>
                  <p:pic>
                    <p:nvPicPr>
                      <p:cNvPr id="614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019" y="2322223"/>
                        <a:ext cx="2635250" cy="1057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ight Arrow 6"/>
          <p:cNvSpPr>
            <a:spLocks noChangeArrowheads="1"/>
          </p:cNvSpPr>
          <p:nvPr/>
        </p:nvSpPr>
        <p:spPr bwMode="auto">
          <a:xfrm>
            <a:off x="4344893" y="2725732"/>
            <a:ext cx="707365" cy="262507"/>
          </a:xfrm>
          <a:prstGeom prst="rightArrow">
            <a:avLst>
              <a:gd name="adj1" fmla="val 50000"/>
              <a:gd name="adj2" fmla="val 5009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Down Arrow 7"/>
          <p:cNvSpPr>
            <a:spLocks noChangeArrowheads="1"/>
          </p:cNvSpPr>
          <p:nvPr/>
        </p:nvSpPr>
        <p:spPr bwMode="auto">
          <a:xfrm rot="1558873">
            <a:off x="5642487" y="3378484"/>
            <a:ext cx="288925" cy="1272475"/>
          </a:xfrm>
          <a:prstGeom prst="downArrow">
            <a:avLst>
              <a:gd name="adj1" fmla="val 50000"/>
              <a:gd name="adj2" fmla="val 4985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761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2.4.2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29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6"/>
          <p:cNvSpPr/>
          <p:nvPr/>
        </p:nvSpPr>
        <p:spPr>
          <a:xfrm>
            <a:off x="3101218" y="4741676"/>
            <a:ext cx="3107300" cy="1706936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perpendicular</a:t>
            </a:r>
            <a:r>
              <a:rPr lang="nl-NL" dirty="0">
                <a:ea typeface="ＭＳ Ｐゴシック" charset="0"/>
              </a:rPr>
              <a:t> vector 2D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025877"/>
              </p:ext>
            </p:extLst>
          </p:nvPr>
        </p:nvGraphicFramePr>
        <p:xfrm>
          <a:off x="1903413" y="1944970"/>
          <a:ext cx="12604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4" name="Vergelijking" r:id="rId5" imgW="558720" imgH="482400" progId="Equation.3">
                  <p:embed/>
                </p:oleObj>
              </mc:Choice>
              <mc:Fallback>
                <p:oleObj name="Vergelijking" r:id="rId5" imgW="558720" imgH="482400" progId="Equation.3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1944970"/>
                        <a:ext cx="126047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576008"/>
              </p:ext>
            </p:extLst>
          </p:nvPr>
        </p:nvGraphicFramePr>
        <p:xfrm>
          <a:off x="1858963" y="3241958"/>
          <a:ext cx="13747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Vergelijking" r:id="rId7" imgW="609480" imgH="482400" progId="Equation.3">
                  <p:embed/>
                </p:oleObj>
              </mc:Choice>
              <mc:Fallback>
                <p:oleObj name="Vergelijking" r:id="rId7" imgW="609480" imgH="482400" progId="Equation.3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3241958"/>
                        <a:ext cx="137477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667127"/>
              </p:ext>
            </p:extLst>
          </p:nvPr>
        </p:nvGraphicFramePr>
        <p:xfrm>
          <a:off x="4110032" y="2800630"/>
          <a:ext cx="2721073" cy="54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6" name="Vergelijking" r:id="rId9" imgW="1066680" imgH="215640" progId="Equation.3">
                  <p:embed/>
                </p:oleObj>
              </mc:Choice>
              <mc:Fallback>
                <p:oleObj name="Vergelijking" r:id="rId9" imgW="1066680" imgH="215640" progId="Equation.3">
                  <p:embed/>
                  <p:pic>
                    <p:nvPicPr>
                      <p:cNvPr id="819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2" y="2800630"/>
                        <a:ext cx="2721073" cy="549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11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819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783698"/>
              </p:ext>
            </p:extLst>
          </p:nvPr>
        </p:nvGraphicFramePr>
        <p:xfrm>
          <a:off x="3356317" y="4918635"/>
          <a:ext cx="2563093" cy="134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7" name="Vergelijking" r:id="rId11" imgW="927000" imgH="482400" progId="Equation.3">
                  <p:embed/>
                </p:oleObj>
              </mc:Choice>
              <mc:Fallback>
                <p:oleObj name="Vergelijking" r:id="rId11" imgW="927000" imgH="482400" progId="Equation.3">
                  <p:embed/>
                  <p:pic>
                    <p:nvPicPr>
                      <p:cNvPr id="819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317" y="4918635"/>
                        <a:ext cx="2563093" cy="13475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12"/>
          <p:cNvSpPr>
            <a:spLocks noChangeArrowheads="1"/>
          </p:cNvSpPr>
          <p:nvPr/>
        </p:nvSpPr>
        <p:spPr bwMode="auto">
          <a:xfrm>
            <a:off x="0" y="34872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24057" y="4727389"/>
            <a:ext cx="1825355" cy="1468994"/>
            <a:chOff x="6978650" y="3856554"/>
            <a:chExt cx="1825355" cy="1468994"/>
          </a:xfrm>
        </p:grpSpPr>
        <p:sp>
          <p:nvSpPr>
            <p:cNvPr id="12" name="Oval 11"/>
            <p:cNvSpPr/>
            <p:nvPr/>
          </p:nvSpPr>
          <p:spPr>
            <a:xfrm>
              <a:off x="6978650" y="4960442"/>
              <a:ext cx="318743" cy="323321"/>
            </a:xfrm>
            <a:prstGeom prst="ellipse">
              <a:avLst/>
            </a:prstGeom>
            <a:gradFill>
              <a:gsLst>
                <a:gs pos="0">
                  <a:srgbClr val="FF0000">
                    <a:alpha val="75000"/>
                  </a:srgbClr>
                </a:gs>
                <a:gs pos="100000">
                  <a:srgbClr val="FFC000"/>
                </a:gs>
              </a:gsLst>
            </a:gradFill>
            <a:ln w="25400">
              <a:solidFill>
                <a:schemeClr val="tx1">
                  <a:alpha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127442" y="4145278"/>
              <a:ext cx="1277116" cy="973768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135948" y="3861150"/>
              <a:ext cx="521170" cy="1244040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8404558" y="4152066"/>
              <a:ext cx="399447" cy="1512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46139" y="3856554"/>
              <a:ext cx="743016" cy="28817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7968711" y="4045495"/>
              <a:ext cx="480701" cy="128005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 rot="12004107">
              <a:off x="8412356" y="4293696"/>
              <a:ext cx="162270" cy="166280"/>
              <a:chOff x="6864350" y="4375150"/>
              <a:chExt cx="609600" cy="647700"/>
            </a:xfrm>
            <a:effectLst/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6864350" y="4375150"/>
                <a:ext cx="0" cy="64770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6864350" y="4375150"/>
                <a:ext cx="609600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386008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 err="1">
                <a:ea typeface="ＭＳ Ｐゴシック" charset="0"/>
              </a:rPr>
              <a:t>example</a:t>
            </a:r>
            <a:br>
              <a:rPr lang="nl-NL" dirty="0">
                <a:ea typeface="ＭＳ Ｐゴシック" charset="0"/>
              </a:rPr>
            </a:br>
            <a:r>
              <a:rPr lang="nl-NL" dirty="0" err="1">
                <a:ea typeface="ＭＳ Ｐゴシック" charset="0"/>
              </a:rPr>
              <a:t>perpendicular</a:t>
            </a:r>
            <a:r>
              <a:rPr lang="nl-NL" dirty="0">
                <a:ea typeface="ＭＳ Ｐゴシック" charset="0"/>
              </a:rPr>
              <a:t> vector 2D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305226"/>
              </p:ext>
            </p:extLst>
          </p:nvPr>
        </p:nvGraphicFramePr>
        <p:xfrm>
          <a:off x="1801813" y="2649260"/>
          <a:ext cx="1290554" cy="118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Vergelijking" r:id="rId5" imgW="495000" imgH="457200" progId="Equation.3">
                  <p:embed/>
                </p:oleObj>
              </mc:Choice>
              <mc:Fallback>
                <p:oleObj name="Vergelijking" r:id="rId5" imgW="495000" imgH="457200" progId="Equation.3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2649260"/>
                        <a:ext cx="1290554" cy="1187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4075"/>
              </p:ext>
            </p:extLst>
          </p:nvPr>
        </p:nvGraphicFramePr>
        <p:xfrm>
          <a:off x="1757929" y="4427069"/>
          <a:ext cx="8937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Vergelijking" r:id="rId7" imgW="342720" imgH="215640" progId="Equation.3">
                  <p:embed/>
                </p:oleObj>
              </mc:Choice>
              <mc:Fallback>
                <p:oleObj name="Vergelijking" r:id="rId7" imgW="342720" imgH="215640" progId="Equation.3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929" y="4427069"/>
                        <a:ext cx="8937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11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8201" name="Rectangle 12"/>
          <p:cNvSpPr>
            <a:spLocks noChangeArrowheads="1"/>
          </p:cNvSpPr>
          <p:nvPr/>
        </p:nvSpPr>
        <p:spPr bwMode="auto">
          <a:xfrm>
            <a:off x="0" y="34872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866296"/>
              </p:ext>
            </p:extLst>
          </p:nvPr>
        </p:nvGraphicFramePr>
        <p:xfrm>
          <a:off x="4132137" y="3550859"/>
          <a:ext cx="2779091" cy="560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6" name="Vergelijking" r:id="rId9" imgW="1066680" imgH="215640" progId="Equation.3">
                  <p:embed/>
                </p:oleObj>
              </mc:Choice>
              <mc:Fallback>
                <p:oleObj name="Vergelijking" r:id="rId9" imgW="106668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137" y="3550859"/>
                        <a:ext cx="2779091" cy="560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0152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dirty="0" err="1">
                <a:ea typeface="ＭＳ Ｐゴシック" charset="0"/>
              </a:rPr>
              <a:t>example</a:t>
            </a:r>
            <a:br>
              <a:rPr lang="nl-NL" dirty="0">
                <a:ea typeface="ＭＳ Ｐゴシック" charset="0"/>
              </a:rPr>
            </a:br>
            <a:r>
              <a:rPr lang="nl-NL" dirty="0" err="1">
                <a:ea typeface="ＭＳ Ｐゴシック" charset="0"/>
              </a:rPr>
              <a:t>perpendicular</a:t>
            </a:r>
            <a:r>
              <a:rPr lang="nl-NL" dirty="0">
                <a:ea typeface="ＭＳ Ｐゴシック" charset="0"/>
              </a:rPr>
              <a:t> vector 2D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/>
          </p:nvPr>
        </p:nvGraphicFramePr>
        <p:xfrm>
          <a:off x="1801813" y="2649260"/>
          <a:ext cx="1290554" cy="118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0" name="Vergelijking" r:id="rId5" imgW="495000" imgH="457200" progId="Equation.3">
                  <p:embed/>
                </p:oleObj>
              </mc:Choice>
              <mc:Fallback>
                <p:oleObj name="Vergelijking" r:id="rId5" imgW="495000" imgH="457200" progId="Equation.3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2649260"/>
                        <a:ext cx="1290554" cy="1187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>
            <p:extLst/>
          </p:nvPr>
        </p:nvGraphicFramePr>
        <p:xfrm>
          <a:off x="1757363" y="4131512"/>
          <a:ext cx="1422542" cy="1187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1" name="Vergelijking" r:id="rId7" imgW="545760" imgH="457200" progId="Equation.3">
                  <p:embed/>
                </p:oleObj>
              </mc:Choice>
              <mc:Fallback>
                <p:oleObj name="Vergelijking" r:id="rId7" imgW="545760" imgH="457200" progId="Equation.3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4131512"/>
                        <a:ext cx="1422542" cy="1187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11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8201" name="Rectangle 12"/>
          <p:cNvSpPr>
            <a:spLocks noChangeArrowheads="1"/>
          </p:cNvSpPr>
          <p:nvPr/>
        </p:nvSpPr>
        <p:spPr bwMode="auto">
          <a:xfrm>
            <a:off x="0" y="34872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132137" y="3550859"/>
          <a:ext cx="2779091" cy="560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" name="Vergelijking" r:id="rId9" imgW="1066680" imgH="215640" progId="Equation.3">
                  <p:embed/>
                </p:oleObj>
              </mc:Choice>
              <mc:Fallback>
                <p:oleObj name="Vergelijking" r:id="rId9" imgW="106668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137" y="3550859"/>
                        <a:ext cx="2779091" cy="560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42890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vector </a:t>
            </a:r>
            <a:r>
              <a:rPr lang="nl-NL" dirty="0" err="1"/>
              <a:t>geometry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Dot product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equations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4745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equation as dotproduct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Line 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:  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+ 5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nl-NL" dirty="0"/>
              <a:t>Read as </a:t>
            </a:r>
            <a:r>
              <a:rPr lang="nl-NL" dirty="0" err="1"/>
              <a:t>dotproduct</a:t>
            </a:r>
            <a:r>
              <a:rPr lang="nl-NL" dirty="0"/>
              <a:t>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nl-NL" dirty="0" err="1"/>
              <a:t>Vectors</a:t>
            </a:r>
            <a:r>
              <a:rPr lang="nl-NL" dirty="0"/>
              <a:t> are </a:t>
            </a:r>
            <a:r>
              <a:rPr lang="nl-NL" dirty="0" err="1"/>
              <a:t>perpendicular</a:t>
            </a:r>
            <a:r>
              <a:rPr lang="nl-NL" dirty="0"/>
              <a:t>:</a:t>
            </a:r>
            <a:r>
              <a:rPr lang="en-US" dirty="0"/>
              <a:t> </a:t>
            </a:r>
          </a:p>
          <a:p>
            <a:endParaRPr lang="nl-NL" dirty="0"/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042683"/>
              </p:ext>
            </p:extLst>
          </p:nvPr>
        </p:nvGraphicFramePr>
        <p:xfrm>
          <a:off x="4034864" y="3033361"/>
          <a:ext cx="1877703" cy="107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Vergelijking" r:id="rId4" imgW="799920" imgH="457200" progId="Equation.3">
                  <p:embed/>
                </p:oleObj>
              </mc:Choice>
              <mc:Fallback>
                <p:oleObj name="Vergelijking" r:id="rId4" imgW="799920" imgH="457200" progId="Equation.3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864" y="3033361"/>
                        <a:ext cx="1877703" cy="107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039591"/>
              </p:ext>
            </p:extLst>
          </p:nvPr>
        </p:nvGraphicFramePr>
        <p:xfrm>
          <a:off x="4973715" y="4329951"/>
          <a:ext cx="1531908" cy="105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Vergelijking" r:id="rId6" imgW="660240" imgH="457200" progId="Equation.3">
                  <p:embed/>
                </p:oleObj>
              </mc:Choice>
              <mc:Fallback>
                <p:oleObj name="Vergelijking" r:id="rId6" imgW="660240" imgH="457200" progId="Equation.3">
                  <p:embed/>
                  <p:pic>
                    <p:nvPicPr>
                      <p:cNvPr id="92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715" y="4329951"/>
                        <a:ext cx="1531908" cy="1057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59361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ea typeface="ＭＳ Ｐゴシック" charset="0"/>
              </a:rPr>
              <a:t>line </a:t>
            </a:r>
            <a:r>
              <a:rPr lang="nl-NL" dirty="0" err="1">
                <a:ea typeface="ＭＳ Ｐゴシック" charset="0"/>
              </a:rPr>
              <a:t>through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origin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>
            <a:off x="5459874" y="3154089"/>
            <a:ext cx="34229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8" name="Text Box 9"/>
          <p:cNvSpPr txBox="1">
            <a:spLocks noChangeArrowheads="1"/>
          </p:cNvSpPr>
          <p:nvPr/>
        </p:nvSpPr>
        <p:spPr bwMode="auto">
          <a:xfrm>
            <a:off x="5459874" y="4360589"/>
            <a:ext cx="34229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called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a </a:t>
            </a:r>
            <a:r>
              <a:rPr lang="nl-NL" sz="2400" i="1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</a:t>
            </a:r>
            <a:r>
              <a:rPr lang="nl-NL" sz="2400" i="1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 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of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078982" y="2159289"/>
            <a:ext cx="19634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24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766135"/>
              </p:ext>
            </p:extLst>
          </p:nvPr>
        </p:nvGraphicFramePr>
        <p:xfrm>
          <a:off x="3338713" y="2773880"/>
          <a:ext cx="1186903" cy="93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Vergelijking" r:id="rId4" imgW="545760" imgH="457200" progId="Equation.3">
                  <p:embed/>
                </p:oleObj>
              </mc:Choice>
              <mc:Fallback>
                <p:oleObj name="Vergelijking" r:id="rId4" imgW="545760" imgH="457200" progId="Equation.3">
                  <p:embed/>
                  <p:pic>
                    <p:nvPicPr>
                      <p:cNvPr id="1024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713" y="2773880"/>
                        <a:ext cx="1186903" cy="935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>
            <a:cxnSpLocks/>
          </p:cNvCxnSpPr>
          <p:nvPr/>
        </p:nvCxnSpPr>
        <p:spPr>
          <a:xfrm>
            <a:off x="520032" y="4685339"/>
            <a:ext cx="4456159" cy="170833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4534" y="4249337"/>
            <a:ext cx="256762" cy="44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4543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25434" y="5046771"/>
            <a:ext cx="43479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1466256" y="1928191"/>
            <a:ext cx="0" cy="4492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58328" y="5077946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rot="5400000">
            <a:off x="1436946" y="4450819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rot="5400000">
            <a:off x="1436946" y="3316631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rot="5400000">
            <a:off x="1436946" y="3884383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rot="5400000">
            <a:off x="1436946" y="5019887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rot="5400000">
            <a:off x="1436946" y="5587640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2066532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2128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1463959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667621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269452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rot="5400000">
            <a:off x="1435343" y="2752978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3862590" y="5054644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4464421" y="5054644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37056" y="5077173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35925" y="507639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34793" y="5075626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33662" y="5074852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32530" y="507407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47715" y="5443770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1169" y="5075524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7380" y="4314951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166588" y="3752204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5795" y="3189457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65002" y="262670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rot="5400000">
            <a:off x="1429265" y="2193418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58925" y="206714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rot="5400000">
            <a:off x="1436948" y="6186575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47717" y="6042705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2093011" y="3491907"/>
            <a:ext cx="638940" cy="4159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n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54" name="Line 20"/>
          <p:cNvSpPr>
            <a:spLocks noChangeShapeType="1"/>
          </p:cNvSpPr>
          <p:nvPr/>
        </p:nvSpPr>
        <p:spPr bwMode="auto">
          <a:xfrm flipV="1">
            <a:off x="1473126" y="2222728"/>
            <a:ext cx="1194496" cy="282404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4641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6"/>
          <p:cNvSpPr/>
          <p:nvPr/>
        </p:nvSpPr>
        <p:spPr>
          <a:xfrm>
            <a:off x="443550" y="2218069"/>
            <a:ext cx="4317940" cy="147304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length of a vector 2D</a:t>
            </a:r>
            <a:endParaRPr lang="en-US" dirty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732624"/>
              </p:ext>
            </p:extLst>
          </p:nvPr>
        </p:nvGraphicFramePr>
        <p:xfrm>
          <a:off x="698500" y="2371725"/>
          <a:ext cx="383381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0" name="Vergelijking" r:id="rId5" imgW="1765080" imgH="533160" progId="Equation.3">
                  <p:embed/>
                </p:oleObj>
              </mc:Choice>
              <mc:Fallback>
                <p:oleObj name="Vergelijking" r:id="rId5" imgW="1765080" imgH="533160" progId="Equation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2371725"/>
                        <a:ext cx="3833813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634434"/>
              </p:ext>
            </p:extLst>
          </p:nvPr>
        </p:nvGraphicFramePr>
        <p:xfrm>
          <a:off x="730287" y="4257711"/>
          <a:ext cx="3572477" cy="109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Vergelijking" r:id="rId7" imgW="1587240" imgH="482400" progId="Equation.3">
                  <p:embed/>
                </p:oleObj>
              </mc:Choice>
              <mc:Fallback>
                <p:oleObj name="Vergelijking" r:id="rId7" imgW="1587240" imgH="482400" progId="Equation.3">
                  <p:embed/>
                  <p:pic>
                    <p:nvPicPr>
                      <p:cNvPr id="10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87" y="4257711"/>
                        <a:ext cx="3572477" cy="109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7785721" y="2819303"/>
            <a:ext cx="119489" cy="119489"/>
          </a:xfrm>
          <a:prstGeom prst="ellipse">
            <a:avLst/>
          </a:prstGeom>
          <a:solidFill>
            <a:srgbClr val="4F42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7845465" y="2386337"/>
            <a:ext cx="400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nl-NL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5175921" y="5272336"/>
            <a:ext cx="29801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273605" y="2627586"/>
            <a:ext cx="0" cy="314418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62659" y="5310860"/>
            <a:ext cx="374485" cy="46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rot="5400000">
            <a:off x="6233140" y="4437560"/>
            <a:ext cx="0" cy="809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rot="5400000">
            <a:off x="6233140" y="3650648"/>
            <a:ext cx="0" cy="809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rot="5400000">
            <a:off x="6233140" y="5228323"/>
            <a:ext cx="0" cy="809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7102335" y="5272336"/>
            <a:ext cx="0" cy="79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5439557" y="5272336"/>
            <a:ext cx="0" cy="79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6270434" y="5272336"/>
            <a:ext cx="0" cy="79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44604" y="5309729"/>
            <a:ext cx="374485" cy="46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75921" y="5307316"/>
            <a:ext cx="536523" cy="46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60982" y="4267825"/>
            <a:ext cx="374485" cy="46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59888" y="3486312"/>
            <a:ext cx="374485" cy="46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6274494" y="2878325"/>
            <a:ext cx="1563563" cy="2381788"/>
          </a:xfrm>
          <a:prstGeom prst="line">
            <a:avLst/>
          </a:prstGeom>
          <a:noFill/>
          <a:ln w="38100">
            <a:solidFill>
              <a:srgbClr val="4F42E8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71209" y="3627471"/>
            <a:ext cx="400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nl-NL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7838058" y="5272334"/>
            <a:ext cx="0" cy="79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680327" y="530972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rot="5400000">
            <a:off x="6227667" y="2857891"/>
            <a:ext cx="0" cy="809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928818" y="269355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26183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>
                <a:ea typeface="ＭＳ Ｐゴシック" charset="0"/>
              </a:rPr>
              <a:t>parallel line</a:t>
            </a:r>
            <a:endParaRPr lang="en-US" dirty="0">
              <a:ea typeface="ＭＳ Ｐゴシック" charset="0"/>
            </a:endParaRPr>
          </a:p>
        </p:txBody>
      </p:sp>
      <p:sp>
        <p:nvSpPr>
          <p:cNvPr id="11271" name="Text Box 8"/>
          <p:cNvSpPr txBox="1">
            <a:spLocks noChangeArrowheads="1"/>
          </p:cNvSpPr>
          <p:nvPr/>
        </p:nvSpPr>
        <p:spPr bwMode="auto">
          <a:xfrm>
            <a:off x="5499099" y="3520982"/>
            <a:ext cx="3600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5499098" y="4746532"/>
            <a:ext cx="360045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also</a:t>
            </a:r>
            <a:b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</a:br>
            <a:r>
              <a:rPr lang="nl-NL" sz="2400" i="1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</a:t>
            </a:r>
            <a:r>
              <a:rPr lang="nl-NL" sz="2400" i="1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 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of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3" name="Text Box 11"/>
          <p:cNvSpPr txBox="1">
            <a:spLocks noChangeArrowheads="1"/>
          </p:cNvSpPr>
          <p:nvPr/>
        </p:nvSpPr>
        <p:spPr bwMode="auto">
          <a:xfrm>
            <a:off x="5499099" y="2412907"/>
            <a:ext cx="3549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is parallel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240368" y="2199197"/>
            <a:ext cx="2068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+ 5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41117"/>
              </p:ext>
            </p:extLst>
          </p:nvPr>
        </p:nvGraphicFramePr>
        <p:xfrm>
          <a:off x="3648356" y="2919922"/>
          <a:ext cx="1081087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Vergelijking" r:id="rId4" imgW="545760" imgH="457200" progId="Equation.3">
                  <p:embed/>
                </p:oleObj>
              </mc:Choice>
              <mc:Fallback>
                <p:oleObj name="Vergelijking" r:id="rId4" imgW="545760" imgH="457200" progId="Equation.3">
                  <p:embed/>
                  <p:pic>
                    <p:nvPicPr>
                      <p:cNvPr id="1024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356" y="2919922"/>
                        <a:ext cx="1081087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Straight Connector 47"/>
          <p:cNvCxnSpPr>
            <a:cxnSpLocks/>
          </p:cNvCxnSpPr>
          <p:nvPr/>
        </p:nvCxnSpPr>
        <p:spPr>
          <a:xfrm>
            <a:off x="503871" y="3771696"/>
            <a:ext cx="4456159" cy="170833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49851" y="3795991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4543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425434" y="5046771"/>
            <a:ext cx="43479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1466256" y="1928191"/>
            <a:ext cx="0" cy="4492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458328" y="5077946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 rot="5400000">
            <a:off x="1436946" y="4450819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rot="5400000">
            <a:off x="1436946" y="3316631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 rot="5400000">
            <a:off x="1436946" y="3884383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 rot="5400000">
            <a:off x="1436946" y="5019887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rot="5400000">
            <a:off x="1436946" y="5587640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</p:cNvCxnSpPr>
          <p:nvPr/>
        </p:nvCxnSpPr>
        <p:spPr>
          <a:xfrm>
            <a:off x="2066532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862128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463959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2667621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</p:cNvCxnSpPr>
          <p:nvPr/>
        </p:nvCxnSpPr>
        <p:spPr>
          <a:xfrm>
            <a:off x="3269452" y="5051622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</p:cNvCxnSpPr>
          <p:nvPr/>
        </p:nvCxnSpPr>
        <p:spPr>
          <a:xfrm rot="5400000">
            <a:off x="1435343" y="2752978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3862590" y="5054644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>
            <a:off x="4464421" y="5054644"/>
            <a:ext cx="0" cy="54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937056" y="5077173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535925" y="507639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134793" y="5075626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733662" y="5074852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332530" y="507407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47715" y="5443770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1169" y="5075524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167380" y="4314951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166588" y="3752204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65795" y="3189457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65002" y="262670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/>
          <p:cNvCxnSpPr>
            <a:cxnSpLocks/>
          </p:cNvCxnSpPr>
          <p:nvPr/>
        </p:nvCxnSpPr>
        <p:spPr>
          <a:xfrm rot="5400000">
            <a:off x="1429265" y="2193418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158925" y="2067149"/>
            <a:ext cx="271252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 rot="5400000">
            <a:off x="1436948" y="6186575"/>
            <a:ext cx="0" cy="58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47717" y="6042705"/>
            <a:ext cx="388621" cy="314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Box 10"/>
          <p:cNvSpPr txBox="1">
            <a:spLocks noChangeArrowheads="1"/>
          </p:cNvSpPr>
          <p:nvPr/>
        </p:nvSpPr>
        <p:spPr bwMode="auto">
          <a:xfrm>
            <a:off x="2093011" y="3491907"/>
            <a:ext cx="638940" cy="4159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n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82" name="Line 20"/>
          <p:cNvSpPr>
            <a:spLocks noChangeShapeType="1"/>
          </p:cNvSpPr>
          <p:nvPr/>
        </p:nvSpPr>
        <p:spPr bwMode="auto">
          <a:xfrm flipV="1">
            <a:off x="1473126" y="2222728"/>
            <a:ext cx="1194496" cy="282404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1766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normalvector</a:t>
            </a:r>
            <a:r>
              <a:rPr lang="nl-NL" dirty="0">
                <a:ea typeface="ＭＳ Ｐゴシック" charset="0"/>
              </a:rPr>
              <a:t> of a line</a:t>
            </a:r>
            <a:endParaRPr lang="en-US" dirty="0">
              <a:ea typeface="ＭＳ Ｐゴシック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528638" y="2566988"/>
            <a:ext cx="2160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25586"/>
              </p:ext>
            </p:extLst>
          </p:nvPr>
        </p:nvGraphicFramePr>
        <p:xfrm>
          <a:off x="1804988" y="3138488"/>
          <a:ext cx="1230312" cy="102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Vergelijking" r:id="rId4" imgW="545760" imgH="457200" progId="Equation.3">
                  <p:embed/>
                </p:oleObj>
              </mc:Choice>
              <mc:Fallback>
                <p:oleObj name="Vergelijking" r:id="rId4" imgW="545760" imgH="457200" progId="Equation.3">
                  <p:embed/>
                  <p:pic>
                    <p:nvPicPr>
                      <p:cNvPr id="122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3138488"/>
                        <a:ext cx="1230312" cy="1027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528638" y="3430588"/>
            <a:ext cx="136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Vector:</a:t>
            </a:r>
            <a:r>
              <a:rPr 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976563" y="3367088"/>
            <a:ext cx="39766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is a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 of line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528638" y="4367213"/>
            <a:ext cx="7758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 of a line 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the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line</a:t>
            </a:r>
            <a:r>
              <a:rPr 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5389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sz="4000" dirty="0" err="1">
                <a:ea typeface="ＭＳ Ｐゴシック" charset="0"/>
              </a:rPr>
              <a:t>direction</a:t>
            </a:r>
            <a:r>
              <a:rPr lang="nl-NL" sz="4000" dirty="0">
                <a:ea typeface="ＭＳ Ｐゴシック" charset="0"/>
              </a:rPr>
              <a:t> </a:t>
            </a:r>
            <a:r>
              <a:rPr lang="nl-NL" sz="4000" dirty="0" err="1">
                <a:ea typeface="ＭＳ Ｐゴシック" charset="0"/>
              </a:rPr>
              <a:t>and</a:t>
            </a:r>
            <a:r>
              <a:rPr lang="nl-NL" sz="4000" dirty="0">
                <a:ea typeface="ＭＳ Ｐゴシック" charset="0"/>
              </a:rPr>
              <a:t> </a:t>
            </a:r>
            <a:r>
              <a:rPr lang="nl-NL" sz="4000" dirty="0" err="1">
                <a:ea typeface="ＭＳ Ｐゴシック" charset="0"/>
              </a:rPr>
              <a:t>normalvector</a:t>
            </a:r>
            <a:endParaRPr lang="en-US" sz="4000" dirty="0">
              <a:ea typeface="ＭＳ Ｐゴシック" charset="0"/>
            </a:endParaRPr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407988" y="2039938"/>
            <a:ext cx="2160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lvl="0"/>
            <a:r>
              <a:rPr lang="nl-NL" sz="2800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nl-NL" sz="28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: </a:t>
            </a:r>
            <a:r>
              <a:rPr lang="nl-NL" sz="2800" i="1" dirty="0" err="1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ax</a:t>
            </a:r>
            <a:r>
              <a:rPr lang="nl-NL" sz="28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+ </a:t>
            </a:r>
            <a:r>
              <a:rPr lang="nl-NL" sz="2800" i="1" dirty="0" err="1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by</a:t>
            </a:r>
            <a:r>
              <a:rPr lang="nl-NL" sz="28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= </a:t>
            </a:r>
            <a:r>
              <a:rPr lang="nl-NL" sz="2800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185646"/>
              </p:ext>
            </p:extLst>
          </p:nvPr>
        </p:nvGraphicFramePr>
        <p:xfrm>
          <a:off x="458788" y="2778125"/>
          <a:ext cx="1081087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7" name="Vergelijking" r:id="rId4" imgW="545760" imgH="457200" progId="Equation.3">
                  <p:embed/>
                </p:oleObj>
              </mc:Choice>
              <mc:Fallback>
                <p:oleObj name="Vergelijking" r:id="rId4" imgW="545760" imgH="457200" progId="Equation.3">
                  <p:embed/>
                  <p:pic>
                    <p:nvPicPr>
                      <p:cNvPr id="133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2778125"/>
                        <a:ext cx="1081087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9287"/>
              </p:ext>
            </p:extLst>
          </p:nvPr>
        </p:nvGraphicFramePr>
        <p:xfrm>
          <a:off x="498475" y="4506913"/>
          <a:ext cx="12827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8" name="Vergelijking" r:id="rId6" imgW="647640" imgH="457200" progId="Equation.3">
                  <p:embed/>
                </p:oleObj>
              </mc:Choice>
              <mc:Fallback>
                <p:oleObj name="Vergelijking" r:id="rId6" imgW="647640" imgH="457200" progId="Equation.3">
                  <p:embed/>
                  <p:pic>
                    <p:nvPicPr>
                      <p:cNvPr id="133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4506913"/>
                        <a:ext cx="128270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Text Box 13"/>
          <p:cNvSpPr txBox="1">
            <a:spLocks noChangeArrowheads="1"/>
          </p:cNvSpPr>
          <p:nvPr/>
        </p:nvSpPr>
        <p:spPr bwMode="auto">
          <a:xfrm>
            <a:off x="387350" y="3859213"/>
            <a:ext cx="3744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</a:t>
            </a:r>
            <a:r>
              <a:rPr 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</a:p>
        </p:txBody>
      </p:sp>
      <p:graphicFrame>
        <p:nvGraphicFramePr>
          <p:cNvPr id="133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158396"/>
              </p:ext>
            </p:extLst>
          </p:nvPr>
        </p:nvGraphicFramePr>
        <p:xfrm>
          <a:off x="1693863" y="5730875"/>
          <a:ext cx="12827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9" name="Vergelijking" r:id="rId8" imgW="647640" imgH="457200" progId="Equation.3">
                  <p:embed/>
                </p:oleObj>
              </mc:Choice>
              <mc:Fallback>
                <p:oleObj name="Vergelijking" r:id="rId8" imgW="647640" imgH="457200" progId="Equation.3">
                  <p:embed/>
                  <p:pic>
                    <p:nvPicPr>
                      <p:cNvPr id="1331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5730875"/>
                        <a:ext cx="12827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Text Box 15"/>
          <p:cNvSpPr txBox="1">
            <a:spLocks noChangeArrowheads="1"/>
          </p:cNvSpPr>
          <p:nvPr/>
        </p:nvSpPr>
        <p:spPr bwMode="auto">
          <a:xfrm>
            <a:off x="2979738" y="6019800"/>
            <a:ext cx="4392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is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</a:t>
            </a:r>
            <a:r>
              <a:rPr lang="en-US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of the line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509717" y="2038368"/>
            <a:ext cx="1229014" cy="37011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03587" y="2044255"/>
            <a:ext cx="327359" cy="568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4543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nl-NL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4346714" y="4763834"/>
            <a:ext cx="371723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427735" y="2044255"/>
            <a:ext cx="0" cy="369522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17627" y="4803581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rot="5400000">
            <a:off x="5390366" y="4004025"/>
            <a:ext cx="0" cy="7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rot="5400000">
            <a:off x="5390366" y="2557992"/>
            <a:ext cx="0" cy="7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rot="5400000">
            <a:off x="5390366" y="3281848"/>
            <a:ext cx="0" cy="7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rot="5400000">
            <a:off x="5390366" y="4729558"/>
            <a:ext cx="0" cy="7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rot="5400000">
            <a:off x="5390366" y="5453415"/>
            <a:ext cx="0" cy="747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6193057" y="4770019"/>
            <a:ext cx="0" cy="69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657502" y="4770019"/>
            <a:ext cx="0" cy="69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424806" y="4770019"/>
            <a:ext cx="0" cy="69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6959415" y="4770019"/>
            <a:ext cx="0" cy="69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7726719" y="4770019"/>
            <a:ext cx="0" cy="696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27981" y="4802595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91509" y="4801608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55036" y="4800623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94116" y="5269988"/>
            <a:ext cx="495472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14039" y="4800493"/>
            <a:ext cx="495472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046683" y="3830800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45673" y="3113326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44662" y="2395852"/>
            <a:ext cx="345833" cy="401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6954189" y="3656936"/>
            <a:ext cx="432402" cy="5302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n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44" name="Line 20"/>
          <p:cNvSpPr>
            <a:spLocks noChangeShapeType="1"/>
          </p:cNvSpPr>
          <p:nvPr/>
        </p:nvSpPr>
        <p:spPr bwMode="auto">
          <a:xfrm flipV="1">
            <a:off x="5436494" y="3992796"/>
            <a:ext cx="2210011" cy="771037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 flipV="1">
            <a:off x="5410040" y="4041393"/>
            <a:ext cx="749780" cy="72862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 flipH="1" flipV="1">
            <a:off x="4657502" y="2561797"/>
            <a:ext cx="752593" cy="2203151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5655330" y="3846999"/>
            <a:ext cx="432402" cy="5302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s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4498460" y="2952124"/>
            <a:ext cx="432402" cy="53028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u="sng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r</a:t>
            </a:r>
            <a:endParaRPr lang="en-US" altLang="en-US" sz="48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045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/>
      <p:bldP spid="133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equation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44362" y="2162175"/>
          <a:ext cx="185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Equation" r:id="rId4" imgW="787058" imgH="203112" progId="Equation.3">
                  <p:embed/>
                </p:oleObj>
              </mc:Choice>
              <mc:Fallback>
                <p:oleObj name="Equation" r:id="rId4" imgW="787058" imgH="203112" progId="Equation.3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62" y="2162175"/>
                        <a:ext cx="18510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72700" y="2162175"/>
            <a:ext cx="1568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8465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equation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44362" y="2162175"/>
          <a:ext cx="185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Equation" r:id="rId4" imgW="787058" imgH="203112" progId="Equation.3">
                  <p:embed/>
                </p:oleObj>
              </mc:Choice>
              <mc:Fallback>
                <p:oleObj name="Equation" r:id="rId4" imgW="787058" imgH="203112" progId="Equation.3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62" y="2162175"/>
                        <a:ext cx="18510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72700" y="2162175"/>
            <a:ext cx="1568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>
            <p:extLst/>
          </p:nvPr>
        </p:nvGraphicFramePr>
        <p:xfrm>
          <a:off x="2586551" y="2769256"/>
          <a:ext cx="1489075" cy="10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" name="Vergelijking" r:id="rId6" imgW="647640" imgH="457200" progId="Equation.3">
                  <p:embed/>
                </p:oleObj>
              </mc:Choice>
              <mc:Fallback>
                <p:oleObj name="Vergelijking" r:id="rId6" imgW="647640" imgH="457200" progId="Equation.3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551" y="2769256"/>
                        <a:ext cx="1489075" cy="1048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2700" y="3062734"/>
            <a:ext cx="2191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616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equation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44362" y="2162175"/>
          <a:ext cx="185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4" name="Equation" r:id="rId4" imgW="787058" imgH="203112" progId="Equation.3">
                  <p:embed/>
                </p:oleObj>
              </mc:Choice>
              <mc:Fallback>
                <p:oleObj name="Equation" r:id="rId4" imgW="787058" imgH="203112" progId="Equation.3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62" y="2162175"/>
                        <a:ext cx="18510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72700" y="2162175"/>
            <a:ext cx="1568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4347" name="Text Box 10"/>
          <p:cNvSpPr txBox="1">
            <a:spLocks noChangeArrowheads="1"/>
          </p:cNvSpPr>
          <p:nvPr/>
        </p:nvSpPr>
        <p:spPr bwMode="auto">
          <a:xfrm>
            <a:off x="372700" y="4256410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4341" name="Object 11"/>
          <p:cNvGraphicFramePr>
            <a:graphicFrameLocks noChangeAspect="1"/>
          </p:cNvGraphicFramePr>
          <p:nvPr>
            <p:extLst/>
          </p:nvPr>
        </p:nvGraphicFramePr>
        <p:xfrm>
          <a:off x="2965087" y="3952436"/>
          <a:ext cx="1243012" cy="106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5" name="Vergelijking" r:id="rId6" imgW="533160" imgH="457200" progId="Equation.3">
                  <p:embed/>
                </p:oleObj>
              </mc:Choice>
              <mc:Fallback>
                <p:oleObj name="Vergelijking" r:id="rId6" imgW="533160" imgH="457200" progId="Equation.3">
                  <p:embed/>
                  <p:pic>
                    <p:nvPicPr>
                      <p:cNvPr id="1434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087" y="3952436"/>
                        <a:ext cx="1243012" cy="1061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extLst/>
          </p:nvPr>
        </p:nvGraphicFramePr>
        <p:xfrm>
          <a:off x="2586551" y="2769256"/>
          <a:ext cx="1489075" cy="10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6" name="Vergelijking" r:id="rId8" imgW="647640" imgH="457200" progId="Equation.3">
                  <p:embed/>
                </p:oleObj>
              </mc:Choice>
              <mc:Fallback>
                <p:oleObj name="Vergelijking" r:id="rId8" imgW="647640" imgH="457200" progId="Equation.3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551" y="2769256"/>
                        <a:ext cx="1489075" cy="1048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2700" y="3062734"/>
            <a:ext cx="2191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216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equation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10131"/>
              </p:ext>
            </p:extLst>
          </p:nvPr>
        </p:nvGraphicFramePr>
        <p:xfrm>
          <a:off x="2244362" y="2162175"/>
          <a:ext cx="185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3" name="Equation" r:id="rId4" imgW="787058" imgH="203112" progId="Equation.3">
                  <p:embed/>
                </p:oleObj>
              </mc:Choice>
              <mc:Fallback>
                <p:oleObj name="Equation" r:id="rId4" imgW="787058" imgH="203112" progId="Equation.3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62" y="2162175"/>
                        <a:ext cx="18510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72700" y="2162175"/>
            <a:ext cx="1568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4347" name="Text Box 10"/>
          <p:cNvSpPr txBox="1">
            <a:spLocks noChangeArrowheads="1"/>
          </p:cNvSpPr>
          <p:nvPr/>
        </p:nvSpPr>
        <p:spPr bwMode="auto">
          <a:xfrm>
            <a:off x="372700" y="3386460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434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996457"/>
              </p:ext>
            </p:extLst>
          </p:nvPr>
        </p:nvGraphicFramePr>
        <p:xfrm>
          <a:off x="2965087" y="3082486"/>
          <a:ext cx="1243012" cy="106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4" name="Vergelijking" r:id="rId6" imgW="533160" imgH="457200" progId="Equation.3">
                  <p:embed/>
                </p:oleObj>
              </mc:Choice>
              <mc:Fallback>
                <p:oleObj name="Vergelijking" r:id="rId6" imgW="533160" imgH="457200" progId="Equation.3">
                  <p:embed/>
                  <p:pic>
                    <p:nvPicPr>
                      <p:cNvPr id="1434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087" y="3082486"/>
                        <a:ext cx="1243012" cy="1061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372700" y="4538712"/>
            <a:ext cx="30118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point of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–2)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36569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equation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vectors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/>
        </p:nvGraphicFramePr>
        <p:xfrm>
          <a:off x="3106375" y="5388000"/>
          <a:ext cx="2762741" cy="105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0" name="Vergelijking" r:id="rId4" imgW="1193760" imgH="457200" progId="Equation.3">
                  <p:embed/>
                </p:oleObj>
              </mc:Choice>
              <mc:Fallback>
                <p:oleObj name="Vergelijking" r:id="rId4" imgW="1193760" imgH="457200" progId="Equation.3">
                  <p:embed/>
                  <p:pic>
                    <p:nvPicPr>
                      <p:cNvPr id="143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375" y="5388000"/>
                        <a:ext cx="2762741" cy="105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44362" y="2162175"/>
          <a:ext cx="185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1" name="Equation" r:id="rId6" imgW="787058" imgH="203112" progId="Equation.3">
                  <p:embed/>
                </p:oleObj>
              </mc:Choice>
              <mc:Fallback>
                <p:oleObj name="Equation" r:id="rId6" imgW="787058" imgH="203112" progId="Equation.3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62" y="2162175"/>
                        <a:ext cx="18510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372700" y="566937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72700" y="2162175"/>
            <a:ext cx="1568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4347" name="Text Box 10"/>
          <p:cNvSpPr txBox="1">
            <a:spLocks noChangeArrowheads="1"/>
          </p:cNvSpPr>
          <p:nvPr/>
        </p:nvSpPr>
        <p:spPr bwMode="auto">
          <a:xfrm>
            <a:off x="372700" y="3386460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4341" name="Object 11"/>
          <p:cNvGraphicFramePr>
            <a:graphicFrameLocks noChangeAspect="1"/>
          </p:cNvGraphicFramePr>
          <p:nvPr>
            <p:extLst/>
          </p:nvPr>
        </p:nvGraphicFramePr>
        <p:xfrm>
          <a:off x="2965087" y="3082486"/>
          <a:ext cx="1243012" cy="106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2" name="Vergelijking" r:id="rId8" imgW="533160" imgH="457200" progId="Equation.3">
                  <p:embed/>
                </p:oleObj>
              </mc:Choice>
              <mc:Fallback>
                <p:oleObj name="Vergelijking" r:id="rId8" imgW="533160" imgH="457200" progId="Equation.3">
                  <p:embed/>
                  <p:pic>
                    <p:nvPicPr>
                      <p:cNvPr id="1434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087" y="3082486"/>
                        <a:ext cx="1243012" cy="1061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372700" y="4538712"/>
            <a:ext cx="30118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point of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–2)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070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89282"/>
              </p:ext>
            </p:extLst>
          </p:nvPr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1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181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8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79050" y="3288816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8" name="Object 15"/>
          <p:cNvGraphicFramePr>
            <a:graphicFrameLocks noChangeAspect="1"/>
          </p:cNvGraphicFramePr>
          <p:nvPr/>
        </p:nvGraphicFramePr>
        <p:xfrm>
          <a:off x="3016250" y="3073400"/>
          <a:ext cx="1057275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" name="Vergelijking" r:id="rId6" imgW="533160" imgH="457200" progId="Equation.3">
                  <p:embed/>
                </p:oleObj>
              </mc:Choice>
              <mc:Fallback>
                <p:oleObj name="Vergelijking" r:id="rId6" imgW="533160" imgH="457200" progId="Equation.3">
                  <p:embed/>
                  <p:pic>
                    <p:nvPicPr>
                      <p:cNvPr id="1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073400"/>
                        <a:ext cx="1057275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4180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length</a:t>
            </a:r>
            <a:r>
              <a:rPr lang="nl-NL" dirty="0">
                <a:ea typeface="ＭＳ Ｐゴシック" charset="0"/>
              </a:rPr>
              <a:t> of a vector 3D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0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398021"/>
              </p:ext>
            </p:extLst>
          </p:nvPr>
        </p:nvGraphicFramePr>
        <p:xfrm>
          <a:off x="678163" y="4276406"/>
          <a:ext cx="4203700" cy="1430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4" name="Equation" r:id="rId5" imgW="2311400" imgH="762000" progId="Equation.3">
                  <p:embed/>
                </p:oleObj>
              </mc:Choice>
              <mc:Fallback>
                <p:oleObj name="Equation" r:id="rId5" imgW="2311400" imgH="762000" progId="Equation.3">
                  <p:embed/>
                  <p:pic>
                    <p:nvPicPr>
                      <p:cNvPr id="10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63" y="4276406"/>
                        <a:ext cx="4203700" cy="1430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6"/>
          <p:cNvSpPr/>
          <p:nvPr/>
        </p:nvSpPr>
        <p:spPr>
          <a:xfrm>
            <a:off x="443550" y="2115263"/>
            <a:ext cx="4826424" cy="1769581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878215"/>
              </p:ext>
            </p:extLst>
          </p:nvPr>
        </p:nvGraphicFramePr>
        <p:xfrm>
          <a:off x="678163" y="2195069"/>
          <a:ext cx="4383087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Vergelijking" r:id="rId7" imgW="2019240" imgH="736560" progId="Equation.3">
                  <p:embed/>
                </p:oleObj>
              </mc:Choice>
              <mc:Fallback>
                <p:oleObj name="Vergelijking" r:id="rId7" imgW="2019240" imgH="736560" progId="Equation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63" y="2195069"/>
                        <a:ext cx="4383087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92602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2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4" name="Object 12"/>
          <p:cNvGraphicFramePr>
            <a:graphicFrameLocks noChangeAspect="1"/>
          </p:cNvGraphicFramePr>
          <p:nvPr>
            <p:extLst/>
          </p:nvPr>
        </p:nvGraphicFramePr>
        <p:xfrm>
          <a:off x="2662238" y="4181475"/>
          <a:ext cx="13065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3" name="Vergelijking" r:id="rId6" imgW="660240" imgH="457200" progId="Equation.3">
                  <p:embed/>
                </p:oleObj>
              </mc:Choice>
              <mc:Fallback>
                <p:oleObj name="Vergelijking" r:id="rId6" imgW="660240" imgH="457200" progId="Equation.3">
                  <p:embed/>
                  <p:pic>
                    <p:nvPicPr>
                      <p:cNvPr id="153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4181475"/>
                        <a:ext cx="13065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73980" y="4397623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79050" y="3288816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8" name="Object 15"/>
          <p:cNvGraphicFramePr>
            <a:graphicFrameLocks noChangeAspect="1"/>
          </p:cNvGraphicFramePr>
          <p:nvPr/>
        </p:nvGraphicFramePr>
        <p:xfrm>
          <a:off x="3016250" y="3073400"/>
          <a:ext cx="1057275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4" name="Vergelijking" r:id="rId8" imgW="533160" imgH="457200" progId="Equation.3">
                  <p:embed/>
                </p:oleObj>
              </mc:Choice>
              <mc:Fallback>
                <p:oleObj name="Vergelijking" r:id="rId8" imgW="533160" imgH="457200" progId="Equation.3">
                  <p:embed/>
                  <p:pic>
                    <p:nvPicPr>
                      <p:cNvPr id="1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073400"/>
                        <a:ext cx="1057275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980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6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3" name="Object 9"/>
          <p:cNvGraphicFramePr>
            <a:graphicFrameLocks noChangeAspect="1"/>
          </p:cNvGraphicFramePr>
          <p:nvPr>
            <p:extLst/>
          </p:nvPr>
        </p:nvGraphicFramePr>
        <p:xfrm>
          <a:off x="5501912" y="4385865"/>
          <a:ext cx="15224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7" name="Equation" r:id="rId6" imgW="647419" imgH="203112" progId="Equation.3">
                  <p:embed/>
                </p:oleObj>
              </mc:Choice>
              <mc:Fallback>
                <p:oleObj name="Equation" r:id="rId6" imgW="647419" imgH="203112" progId="Equation.3">
                  <p:embed/>
                  <p:pic>
                    <p:nvPicPr>
                      <p:cNvPr id="1536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912" y="4385865"/>
                        <a:ext cx="15224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12"/>
          <p:cNvGraphicFramePr>
            <a:graphicFrameLocks noChangeAspect="1"/>
          </p:cNvGraphicFramePr>
          <p:nvPr>
            <p:extLst/>
          </p:nvPr>
        </p:nvGraphicFramePr>
        <p:xfrm>
          <a:off x="2662238" y="4181475"/>
          <a:ext cx="13065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8" name="Vergelijking" r:id="rId8" imgW="660240" imgH="457200" progId="Equation.3">
                  <p:embed/>
                </p:oleObj>
              </mc:Choice>
              <mc:Fallback>
                <p:oleObj name="Vergelijking" r:id="rId8" imgW="660240" imgH="457200" progId="Equation.3">
                  <p:embed/>
                  <p:pic>
                    <p:nvPicPr>
                      <p:cNvPr id="153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4181475"/>
                        <a:ext cx="13065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73980" y="4397623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4134504" y="4526012"/>
            <a:ext cx="1268412" cy="193675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79050" y="3288816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direction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vector: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8" name="Object 15"/>
          <p:cNvGraphicFramePr>
            <a:graphicFrameLocks noChangeAspect="1"/>
          </p:cNvGraphicFramePr>
          <p:nvPr/>
        </p:nvGraphicFramePr>
        <p:xfrm>
          <a:off x="3016250" y="3073400"/>
          <a:ext cx="1057275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9" name="Vergelijking" r:id="rId10" imgW="533160" imgH="457200" progId="Equation.3">
                  <p:embed/>
                </p:oleObj>
              </mc:Choice>
              <mc:Fallback>
                <p:oleObj name="Vergelijking" r:id="rId10" imgW="533160" imgH="457200" progId="Equation.3">
                  <p:embed/>
                  <p:pic>
                    <p:nvPicPr>
                      <p:cNvPr id="1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073400"/>
                        <a:ext cx="1057275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97086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0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3" name="Object 9"/>
          <p:cNvGraphicFramePr>
            <a:graphicFrameLocks noChangeAspect="1"/>
          </p:cNvGraphicFramePr>
          <p:nvPr>
            <p:extLst/>
          </p:nvPr>
        </p:nvGraphicFramePr>
        <p:xfrm>
          <a:off x="5501912" y="3439715"/>
          <a:ext cx="15224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1" name="Equation" r:id="rId6" imgW="647419" imgH="203112" progId="Equation.3">
                  <p:embed/>
                </p:oleObj>
              </mc:Choice>
              <mc:Fallback>
                <p:oleObj name="Equation" r:id="rId6" imgW="647419" imgH="203112" progId="Equation.3">
                  <p:embed/>
                  <p:pic>
                    <p:nvPicPr>
                      <p:cNvPr id="1536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912" y="3439715"/>
                        <a:ext cx="15224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12"/>
          <p:cNvGraphicFramePr>
            <a:graphicFrameLocks noChangeAspect="1"/>
          </p:cNvGraphicFramePr>
          <p:nvPr>
            <p:extLst/>
          </p:nvPr>
        </p:nvGraphicFramePr>
        <p:xfrm>
          <a:off x="2662238" y="3235325"/>
          <a:ext cx="13065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2" name="Vergelijking" r:id="rId8" imgW="660240" imgH="457200" progId="Equation.3">
                  <p:embed/>
                </p:oleObj>
              </mc:Choice>
              <mc:Fallback>
                <p:oleObj name="Vergelijking" r:id="rId8" imgW="660240" imgH="457200" progId="Equation.3">
                  <p:embed/>
                  <p:pic>
                    <p:nvPicPr>
                      <p:cNvPr id="153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3235325"/>
                        <a:ext cx="13065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73980" y="3451473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6" name="Object 16"/>
          <p:cNvGraphicFramePr>
            <a:graphicFrameLocks noChangeAspect="1"/>
          </p:cNvGraphicFramePr>
          <p:nvPr>
            <p:extLst/>
          </p:nvPr>
        </p:nvGraphicFramePr>
        <p:xfrm>
          <a:off x="4713966" y="4643413"/>
          <a:ext cx="18224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3" name="Equation" r:id="rId10" imgW="774028" imgH="177646" progId="Equation.3">
                  <p:embed/>
                </p:oleObj>
              </mc:Choice>
              <mc:Fallback>
                <p:oleObj name="Equation" r:id="rId10" imgW="774028" imgH="177646" progId="Equation.3">
                  <p:embed/>
                  <p:pic>
                    <p:nvPicPr>
                      <p:cNvPr id="1536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966" y="4643413"/>
                        <a:ext cx="18224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3" name="Text Box 17"/>
          <p:cNvSpPr txBox="1">
            <a:spLocks noChangeArrowheads="1"/>
          </p:cNvSpPr>
          <p:nvPr/>
        </p:nvSpPr>
        <p:spPr bwMode="auto">
          <a:xfrm>
            <a:off x="379050" y="4603725"/>
            <a:ext cx="28852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point of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400" dirty="0">
                <a:latin typeface="Frutiger LT Std 55 Roman" panose="020B0602020204020204" pitchFamily="34" charset="0"/>
              </a:rPr>
              <a:t>: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(–1, 3)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4134504" y="3579862"/>
            <a:ext cx="1268412" cy="193675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3231787" y="4770090"/>
            <a:ext cx="1268412" cy="193675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25679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vectors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to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equation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3000012" y="1997075"/>
          <a:ext cx="2405062" cy="939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4" name="Vergelijking" r:id="rId4" imgW="1168200" imgH="457200" progId="Equation.3">
                  <p:embed/>
                </p:oleObj>
              </mc:Choice>
              <mc:Fallback>
                <p:oleObj name="Vergelijking" r:id="rId4" imgW="1168200" imgH="457200" progId="Equation.3">
                  <p:embed/>
                  <p:pic>
                    <p:nvPicPr>
                      <p:cNvPr id="153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12" y="1997075"/>
                        <a:ext cx="2405062" cy="939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379050" y="2203946"/>
            <a:ext cx="2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vector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3" name="Object 9"/>
          <p:cNvGraphicFramePr>
            <a:graphicFrameLocks noChangeAspect="1"/>
          </p:cNvGraphicFramePr>
          <p:nvPr>
            <p:extLst/>
          </p:nvPr>
        </p:nvGraphicFramePr>
        <p:xfrm>
          <a:off x="5501912" y="3439715"/>
          <a:ext cx="15224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5" name="Equation" r:id="rId6" imgW="647419" imgH="203112" progId="Equation.3">
                  <p:embed/>
                </p:oleObj>
              </mc:Choice>
              <mc:Fallback>
                <p:oleObj name="Equation" r:id="rId6" imgW="647419" imgH="203112" progId="Equation.3">
                  <p:embed/>
                  <p:pic>
                    <p:nvPicPr>
                      <p:cNvPr id="1536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912" y="3439715"/>
                        <a:ext cx="15224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12"/>
          <p:cNvGraphicFramePr>
            <a:graphicFrameLocks noChangeAspect="1"/>
          </p:cNvGraphicFramePr>
          <p:nvPr>
            <p:extLst/>
          </p:nvPr>
        </p:nvGraphicFramePr>
        <p:xfrm>
          <a:off x="2662238" y="3235325"/>
          <a:ext cx="13065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6" name="Vergelijking" r:id="rId8" imgW="660240" imgH="457200" progId="Equation.3">
                  <p:embed/>
                </p:oleObj>
              </mc:Choice>
              <mc:Fallback>
                <p:oleObj name="Vergelijking" r:id="rId8" imgW="660240" imgH="457200" progId="Equation.3">
                  <p:embed/>
                  <p:pic>
                    <p:nvPicPr>
                      <p:cNvPr id="153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3235325"/>
                        <a:ext cx="13065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13"/>
          <p:cNvSpPr txBox="1">
            <a:spLocks noChangeArrowheads="1"/>
          </p:cNvSpPr>
          <p:nvPr/>
        </p:nvSpPr>
        <p:spPr bwMode="auto">
          <a:xfrm>
            <a:off x="373980" y="3451473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graphicFrame>
        <p:nvGraphicFramePr>
          <p:cNvPr id="15366" name="Object 16"/>
          <p:cNvGraphicFramePr>
            <a:graphicFrameLocks noChangeAspect="1"/>
          </p:cNvGraphicFramePr>
          <p:nvPr>
            <p:extLst/>
          </p:nvPr>
        </p:nvGraphicFramePr>
        <p:xfrm>
          <a:off x="4713966" y="4643413"/>
          <a:ext cx="18224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7" name="Equation" r:id="rId10" imgW="774028" imgH="177646" progId="Equation.3">
                  <p:embed/>
                </p:oleObj>
              </mc:Choice>
              <mc:Fallback>
                <p:oleObj name="Equation" r:id="rId10" imgW="774028" imgH="177646" progId="Equation.3">
                  <p:embed/>
                  <p:pic>
                    <p:nvPicPr>
                      <p:cNvPr id="1536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966" y="4643413"/>
                        <a:ext cx="18224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3" name="Text Box 17"/>
          <p:cNvSpPr txBox="1">
            <a:spLocks noChangeArrowheads="1"/>
          </p:cNvSpPr>
          <p:nvPr/>
        </p:nvSpPr>
        <p:spPr bwMode="auto">
          <a:xfrm>
            <a:off x="379050" y="4603725"/>
            <a:ext cx="28852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point of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sz="2400" dirty="0">
                <a:latin typeface="Frutiger LT Std 55 Roman" panose="020B0602020204020204" pitchFamily="34" charset="0"/>
              </a:rPr>
              <a:t>: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(–1, 3)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367" name="Object 18"/>
          <p:cNvGraphicFramePr>
            <a:graphicFrameLocks noChangeAspect="1"/>
          </p:cNvGraphicFramePr>
          <p:nvPr/>
        </p:nvGraphicFramePr>
        <p:xfrm>
          <a:off x="3264331" y="5695850"/>
          <a:ext cx="19097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8" name="Equation" r:id="rId12" imgW="812447" imgH="203112" progId="Equation.3">
                  <p:embed/>
                </p:oleObj>
              </mc:Choice>
              <mc:Fallback>
                <p:oleObj name="Equation" r:id="rId12" imgW="812447" imgH="203112" progId="Equation.3">
                  <p:embed/>
                  <p:pic>
                    <p:nvPicPr>
                      <p:cNvPr id="1536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331" y="5695850"/>
                        <a:ext cx="190976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Text Box 19"/>
          <p:cNvSpPr txBox="1">
            <a:spLocks noChangeArrowheads="1"/>
          </p:cNvSpPr>
          <p:nvPr/>
        </p:nvSpPr>
        <p:spPr bwMode="auto">
          <a:xfrm>
            <a:off x="379050" y="5695850"/>
            <a:ext cx="2678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:</a:t>
            </a:r>
            <a:endParaRPr lang="en-US" sz="24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4134504" y="3579862"/>
            <a:ext cx="1268412" cy="193675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3231787" y="4770090"/>
            <a:ext cx="1268412" cy="193675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0098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2.7.3 en 2.7.4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nl-NL" sz="3200" dirty="0">
              <a:latin typeface="Frutiger LT Std 55 Roman" panose="020B0602020204020204" pitchFamily="34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0" y="3011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90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6"/>
          <p:cNvSpPr/>
          <p:nvPr/>
        </p:nvSpPr>
        <p:spPr>
          <a:xfrm>
            <a:off x="2833163" y="5043780"/>
            <a:ext cx="2677088" cy="1144421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length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and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dotproduct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489868"/>
              </p:ext>
            </p:extLst>
          </p:nvPr>
        </p:nvGraphicFramePr>
        <p:xfrm>
          <a:off x="2493963" y="2284413"/>
          <a:ext cx="3455987" cy="770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9" name="Vergelijking" r:id="rId4" imgW="1282680" imgH="279360" progId="Equation.3">
                  <p:embed/>
                </p:oleObj>
              </mc:Choice>
              <mc:Fallback>
                <p:oleObj name="Vergelijking" r:id="rId4" imgW="1282680" imgH="279360" progId="Equation.3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3" y="2284413"/>
                        <a:ext cx="3455987" cy="770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84129"/>
              </p:ext>
            </p:extLst>
          </p:nvPr>
        </p:nvGraphicFramePr>
        <p:xfrm>
          <a:off x="1909763" y="3424238"/>
          <a:ext cx="4587388" cy="133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0" name="Vergelijking" r:id="rId6" imgW="1701720" imgH="482400" progId="Equation.3">
                  <p:embed/>
                </p:oleObj>
              </mc:Choice>
              <mc:Fallback>
                <p:oleObj name="Vergelijking" r:id="rId6" imgW="1701720" imgH="482400" progId="Equation.3">
                  <p:embed/>
                  <p:pic>
                    <p:nvPicPr>
                      <p:cNvPr id="163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3424238"/>
                        <a:ext cx="4587388" cy="1330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19641"/>
              </p:ext>
            </p:extLst>
          </p:nvPr>
        </p:nvGraphicFramePr>
        <p:xfrm>
          <a:off x="3390209" y="5226395"/>
          <a:ext cx="1610220" cy="770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1" name="Vergelijking" r:id="rId8" imgW="596880" imgH="279360" progId="Equation.3">
                  <p:embed/>
                </p:oleObj>
              </mc:Choice>
              <mc:Fallback>
                <p:oleObj name="Vergelijking" r:id="rId8" imgW="596880" imgH="279360" progId="Equation.3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209" y="5226395"/>
                        <a:ext cx="1610220" cy="7703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0953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6"/>
          <p:cNvSpPr/>
          <p:nvPr/>
        </p:nvSpPr>
        <p:spPr>
          <a:xfrm>
            <a:off x="515660" y="2819695"/>
            <a:ext cx="2663689" cy="166403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normalized</a:t>
            </a:r>
            <a:r>
              <a:rPr lang="nl-NL" dirty="0">
                <a:ea typeface="ＭＳ Ｐゴシック" charset="0"/>
              </a:rPr>
              <a:t> vector</a:t>
            </a:r>
            <a:endParaRPr lang="en-US" dirty="0">
              <a:ea typeface="ＭＳ Ｐゴシック" charset="0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nl-NL" dirty="0" err="1">
                <a:latin typeface="Frutiger LT Std 55 Roman" panose="020B0602020204020204" pitchFamily="34" charset="0"/>
                <a:ea typeface="ＭＳ Ｐゴシック" charset="0"/>
              </a:rPr>
              <a:t>Normalized</a:t>
            </a:r>
            <a:r>
              <a:rPr lang="nl-NL" dirty="0">
                <a:latin typeface="Frutiger LT Std 55 Roman" panose="020B0602020204020204" pitchFamily="34" charset="0"/>
                <a:ea typeface="ＭＳ Ｐゴシック" charset="0"/>
              </a:rPr>
              <a:t> vector is a vector </a:t>
            </a:r>
            <a:r>
              <a:rPr lang="nl-NL" dirty="0" err="1">
                <a:latin typeface="Frutiger LT Std 55 Roman" panose="020B0602020204020204" pitchFamily="34" charset="0"/>
                <a:ea typeface="ＭＳ Ｐゴシック" charset="0"/>
              </a:rPr>
              <a:t>scaled</a:t>
            </a:r>
            <a:r>
              <a:rPr lang="nl-NL" dirty="0">
                <a:latin typeface="Frutiger LT Std 55 Roman" panose="020B0602020204020204" pitchFamily="34" charset="0"/>
                <a:ea typeface="ＭＳ Ｐゴシック" charset="0"/>
              </a:rPr>
              <a:t> </a:t>
            </a:r>
            <a:r>
              <a:rPr lang="nl-NL" dirty="0" err="1">
                <a:latin typeface="Frutiger LT Std 55 Roman" panose="020B0602020204020204" pitchFamily="34" charset="0"/>
                <a:ea typeface="ＭＳ Ｐゴシック" charset="0"/>
              </a:rPr>
              <a:t>to</a:t>
            </a:r>
            <a:r>
              <a:rPr lang="nl-NL" dirty="0">
                <a:latin typeface="Frutiger LT Std 55 Roman" panose="020B0602020204020204" pitchFamily="34" charset="0"/>
                <a:ea typeface="ＭＳ Ｐゴシック" charset="0"/>
              </a:rPr>
              <a:t> </a:t>
            </a:r>
            <a:r>
              <a:rPr lang="nl-NL" dirty="0" err="1">
                <a:latin typeface="Frutiger LT Std 55 Roman" panose="020B0602020204020204" pitchFamily="34" charset="0"/>
                <a:ea typeface="ＭＳ Ｐゴシック" charset="0"/>
              </a:rPr>
              <a:t>length</a:t>
            </a:r>
            <a:r>
              <a:rPr lang="nl-NL" dirty="0">
                <a:latin typeface="Frutiger LT Std 55 Roman" panose="020B0602020204020204" pitchFamily="34" charset="0"/>
                <a:ea typeface="ＭＳ Ｐゴシック" charset="0"/>
              </a:rPr>
              <a:t> 1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432201"/>
              </p:ext>
            </p:extLst>
          </p:nvPr>
        </p:nvGraphicFramePr>
        <p:xfrm>
          <a:off x="715793" y="2986660"/>
          <a:ext cx="2281707" cy="1315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4" name="Vergelijking" r:id="rId5" imgW="787320" imgH="444240" progId="Equation.3">
                  <p:embed/>
                </p:oleObj>
              </mc:Choice>
              <mc:Fallback>
                <p:oleObj name="Vergelijking" r:id="rId5" imgW="787320" imgH="444240" progId="Equation.3">
                  <p:embed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793" y="2986660"/>
                        <a:ext cx="2281707" cy="1315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2735"/>
              </p:ext>
            </p:extLst>
          </p:nvPr>
        </p:nvGraphicFramePr>
        <p:xfrm>
          <a:off x="3978347" y="3289268"/>
          <a:ext cx="2790825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Equation" r:id="rId7" imgW="1320800" imgH="622300" progId="Equation.3">
                  <p:embed/>
                </p:oleObj>
              </mc:Choice>
              <mc:Fallback>
                <p:oleObj name="Equation" r:id="rId7" imgW="1320800" imgH="622300" progId="Equation.3">
                  <p:embed/>
                  <p:pic>
                    <p:nvPicPr>
                      <p:cNvPr id="205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347" y="3289268"/>
                        <a:ext cx="2790825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Text Box 9"/>
          <p:cNvSpPr txBox="1">
            <a:spLocks noChangeArrowheads="1"/>
          </p:cNvSpPr>
          <p:nvPr/>
        </p:nvSpPr>
        <p:spPr bwMode="auto">
          <a:xfrm>
            <a:off x="6414900" y="4759466"/>
            <a:ext cx="23567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Frutiger LT Std 55 Roman" panose="020B0602020204020204" pitchFamily="34" charset="0"/>
              </a:rPr>
              <a:t>are </a:t>
            </a:r>
            <a:r>
              <a:rPr lang="nl-NL" sz="2400" dirty="0" err="1">
                <a:latin typeface="Frutiger LT Std 55 Roman" panose="020B0602020204020204" pitchFamily="34" charset="0"/>
              </a:rPr>
              <a:t>normalized</a:t>
            </a:r>
            <a:endParaRPr lang="nl-NL" sz="2400" dirty="0">
              <a:latin typeface="Frutiger LT Std 55 Roman" panose="020B0602020204020204" pitchFamily="34" charset="0"/>
            </a:endParaRPr>
          </a:p>
          <a:p>
            <a:r>
              <a:rPr lang="nl-NL" sz="2400" dirty="0" err="1">
                <a:latin typeface="Frutiger LT Std 55 Roman" panose="020B0602020204020204" pitchFamily="34" charset="0"/>
              </a:rPr>
              <a:t>vectors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936159"/>
              </p:ext>
            </p:extLst>
          </p:nvPr>
        </p:nvGraphicFramePr>
        <p:xfrm>
          <a:off x="3978347" y="4634793"/>
          <a:ext cx="16891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Equation" r:id="rId9" imgW="800100" imgH="736600" progId="Equation.3">
                  <p:embed/>
                </p:oleObj>
              </mc:Choice>
              <mc:Fallback>
                <p:oleObj name="Equation" r:id="rId9" imgW="800100" imgH="736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347" y="4634793"/>
                        <a:ext cx="16891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3906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6"/>
          <p:cNvSpPr/>
          <p:nvPr/>
        </p:nvSpPr>
        <p:spPr>
          <a:xfrm>
            <a:off x="316746" y="5024456"/>
            <a:ext cx="4823372" cy="1042236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distance between two points 2D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points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points </a:t>
            </a:r>
            <a:r>
              <a:rPr lang="nl-NL" dirty="0" err="1"/>
              <a:t>equals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length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vector </a:t>
            </a:r>
            <a:endParaRPr lang="en-US" dirty="0"/>
          </a:p>
          <a:p>
            <a:endParaRPr lang="nl-NL" dirty="0"/>
          </a:p>
        </p:txBody>
      </p:sp>
      <p:sp>
        <p:nvSpPr>
          <p:cNvPr id="3080" name="Text Box 14"/>
          <p:cNvSpPr txBox="1">
            <a:spLocks noChangeArrowheads="1"/>
          </p:cNvSpPr>
          <p:nvPr/>
        </p:nvSpPr>
        <p:spPr bwMode="auto">
          <a:xfrm>
            <a:off x="429330" y="4087348"/>
            <a:ext cx="141737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15755"/>
              </p:ext>
            </p:extLst>
          </p:nvPr>
        </p:nvGraphicFramePr>
        <p:xfrm>
          <a:off x="1756742" y="3779838"/>
          <a:ext cx="3532187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8" name="Vergelijking" r:id="rId5" imgW="1511280" imgH="507960" progId="Equation.3">
                  <p:embed/>
                </p:oleObj>
              </mc:Choice>
              <mc:Fallback>
                <p:oleObj name="Vergelijking" r:id="rId5" imgW="1511280" imgH="507960" progId="Equation.3">
                  <p:embed/>
                  <p:pic>
                    <p:nvPicPr>
                      <p:cNvPr id="307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742" y="3779838"/>
                        <a:ext cx="3532187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Text Box 16"/>
          <p:cNvSpPr txBox="1">
            <a:spLocks noChangeArrowheads="1"/>
          </p:cNvSpPr>
          <p:nvPr/>
        </p:nvSpPr>
        <p:spPr bwMode="auto">
          <a:xfrm>
            <a:off x="456385" y="5330467"/>
            <a:ext cx="142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sz="2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nl-N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61714"/>
              </p:ext>
            </p:extLst>
          </p:nvPr>
        </p:nvGraphicFramePr>
        <p:xfrm>
          <a:off x="1839263" y="5229424"/>
          <a:ext cx="31083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9" name="Vergelijking" r:id="rId7" imgW="1434960" imgH="291960" progId="Equation.3">
                  <p:embed/>
                </p:oleObj>
              </mc:Choice>
              <mc:Fallback>
                <p:oleObj name="Vergelijking" r:id="rId7" imgW="1434960" imgH="291960" progId="Equation.3">
                  <p:embed/>
                  <p:pic>
                    <p:nvPicPr>
                      <p:cNvPr id="307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263" y="5229424"/>
                        <a:ext cx="31083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770348"/>
              </p:ext>
            </p:extLst>
          </p:nvPr>
        </p:nvGraphicFramePr>
        <p:xfrm>
          <a:off x="6771321" y="5024456"/>
          <a:ext cx="5572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0" name="Vergelijking" r:id="rId9" imgW="253800" imgH="215640" progId="Equation.3">
                  <p:embed/>
                </p:oleObj>
              </mc:Choice>
              <mc:Fallback>
                <p:oleObj name="Vergelijking" r:id="rId9" imgW="253800" imgH="215640" progId="Equation.3">
                  <p:embed/>
                  <p:pic>
                    <p:nvPicPr>
                      <p:cNvPr id="368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1321" y="5024456"/>
                        <a:ext cx="5572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7899322" y="5262581"/>
            <a:ext cx="119489" cy="119489"/>
          </a:xfrm>
          <a:prstGeom prst="ellipse">
            <a:avLst/>
          </a:prstGeom>
          <a:solidFill>
            <a:srgbClr val="4F42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l 18"/>
          <p:cNvSpPr/>
          <p:nvPr/>
        </p:nvSpPr>
        <p:spPr>
          <a:xfrm>
            <a:off x="6393049" y="4520045"/>
            <a:ext cx="119489" cy="119489"/>
          </a:xfrm>
          <a:prstGeom prst="ellipse">
            <a:avLst/>
          </a:prstGeom>
          <a:solidFill>
            <a:srgbClr val="4F42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H="1" flipV="1">
            <a:off x="6444085" y="4579790"/>
            <a:ext cx="1514982" cy="760521"/>
          </a:xfrm>
          <a:prstGeom prst="line">
            <a:avLst/>
          </a:prstGeom>
          <a:noFill/>
          <a:ln w="31750">
            <a:solidFill>
              <a:srgbClr val="4F42E8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6416803" y="4077446"/>
            <a:ext cx="451060" cy="51224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A</a:t>
            </a:r>
            <a:endParaRPr lang="en-US" altLang="en-US" sz="4800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7959067" y="4850109"/>
            <a:ext cx="683116" cy="5560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B</a:t>
            </a:r>
            <a:endParaRPr lang="en-US" altLang="en-US" sz="4800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631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ea typeface="ＭＳ Ｐゴシック" charset="0"/>
              </a:rPr>
              <a:t>Squared</a:t>
            </a:r>
            <a:r>
              <a:rPr lang="nl-NL" dirty="0">
                <a:ea typeface="ＭＳ Ｐゴシック" charset="0"/>
              </a:rPr>
              <a:t> </a:t>
            </a:r>
            <a:r>
              <a:rPr lang="nl-NL" dirty="0" err="1">
                <a:ea typeface="ＭＳ Ｐゴシック" charset="0"/>
              </a:rPr>
              <a:t>length</a:t>
            </a:r>
            <a:r>
              <a:rPr lang="nl-NL" dirty="0">
                <a:ea typeface="ＭＳ Ｐゴシック" charset="0"/>
              </a:rPr>
              <a:t> of a vector</a:t>
            </a:r>
            <a:endParaRPr lang="en-US" dirty="0">
              <a:ea typeface="ＭＳ Ｐゴシック" charset="0"/>
            </a:endParaRP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38086"/>
              </p:ext>
            </p:extLst>
          </p:nvPr>
        </p:nvGraphicFramePr>
        <p:xfrm>
          <a:off x="1689100" y="2436813"/>
          <a:ext cx="512603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8" name="Vergelijking" r:id="rId5" imgW="2184120" imgH="406080" progId="Equation.3">
                  <p:embed/>
                </p:oleObj>
              </mc:Choice>
              <mc:Fallback>
                <p:oleObj name="Vergelijking" r:id="rId5" imgW="2184120" imgH="406080" progId="Equation.3">
                  <p:embed/>
                  <p:pic>
                    <p:nvPicPr>
                      <p:cNvPr id="40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436813"/>
                        <a:ext cx="512603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787920"/>
              </p:ext>
            </p:extLst>
          </p:nvPr>
        </p:nvGraphicFramePr>
        <p:xfrm>
          <a:off x="1246188" y="3913188"/>
          <a:ext cx="62706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9" name="Vergelijking" r:id="rId7" imgW="2628720" imgH="660240" progId="Equation.3">
                  <p:embed/>
                </p:oleObj>
              </mc:Choice>
              <mc:Fallback>
                <p:oleObj name="Vergelijking" r:id="rId7" imgW="2628720" imgH="660240" progId="Equation.3">
                  <p:embed/>
                  <p:pic>
                    <p:nvPicPr>
                      <p:cNvPr id="409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3913188"/>
                        <a:ext cx="627062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3374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6"/>
          <p:cNvSpPr/>
          <p:nvPr/>
        </p:nvSpPr>
        <p:spPr>
          <a:xfrm>
            <a:off x="1423099" y="3690065"/>
            <a:ext cx="6065242" cy="1107128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distance between two points 3D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points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points </a:t>
            </a:r>
            <a:r>
              <a:rPr lang="nl-NL" dirty="0" err="1"/>
              <a:t>equals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length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vector </a:t>
            </a:r>
            <a:endParaRPr lang="en-US" dirty="0"/>
          </a:p>
          <a:p>
            <a:endParaRPr lang="nl-NL" dirty="0"/>
          </a:p>
        </p:txBody>
      </p:sp>
      <p:sp>
        <p:nvSpPr>
          <p:cNvPr id="3081" name="Text Box 16"/>
          <p:cNvSpPr txBox="1">
            <a:spLocks noChangeArrowheads="1"/>
          </p:cNvSpPr>
          <p:nvPr/>
        </p:nvSpPr>
        <p:spPr bwMode="auto">
          <a:xfrm>
            <a:off x="1618801" y="3997640"/>
            <a:ext cx="142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sz="2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sz="2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N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810965"/>
              </p:ext>
            </p:extLst>
          </p:nvPr>
        </p:nvGraphicFramePr>
        <p:xfrm>
          <a:off x="2986953" y="3907408"/>
          <a:ext cx="42926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Equation" r:id="rId5" imgW="1981200" imgH="317500" progId="Equation.3">
                  <p:embed/>
                </p:oleObj>
              </mc:Choice>
              <mc:Fallback>
                <p:oleObj name="Equation" r:id="rId5" imgW="1981200" imgH="317500" progId="Equation.3">
                  <p:embed/>
                  <p:pic>
                    <p:nvPicPr>
                      <p:cNvPr id="307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953" y="3907408"/>
                        <a:ext cx="42926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235629"/>
              </p:ext>
            </p:extLst>
          </p:nvPr>
        </p:nvGraphicFramePr>
        <p:xfrm>
          <a:off x="3990246" y="5810308"/>
          <a:ext cx="5572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3" name="Vergelijking" r:id="rId7" imgW="253800" imgH="215640" progId="Equation.3">
                  <p:embed/>
                </p:oleObj>
              </mc:Choice>
              <mc:Fallback>
                <p:oleObj name="Vergelijking" r:id="rId7" imgW="253800" imgH="215640" progId="Equation.3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246" y="5810308"/>
                        <a:ext cx="5572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118247" y="6048433"/>
            <a:ext cx="119489" cy="119489"/>
          </a:xfrm>
          <a:prstGeom prst="ellipse">
            <a:avLst/>
          </a:prstGeom>
          <a:solidFill>
            <a:srgbClr val="4F42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Oval 9"/>
          <p:cNvSpPr/>
          <p:nvPr/>
        </p:nvSpPr>
        <p:spPr>
          <a:xfrm>
            <a:off x="3611974" y="5305897"/>
            <a:ext cx="119489" cy="119489"/>
          </a:xfrm>
          <a:prstGeom prst="ellipse">
            <a:avLst/>
          </a:prstGeom>
          <a:solidFill>
            <a:srgbClr val="4F42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 flipV="1">
            <a:off x="3663010" y="5365642"/>
            <a:ext cx="1514982" cy="760521"/>
          </a:xfrm>
          <a:prstGeom prst="line">
            <a:avLst/>
          </a:prstGeom>
          <a:noFill/>
          <a:ln w="31750">
            <a:solidFill>
              <a:srgbClr val="4F42E8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4400" i="1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35728" y="4863298"/>
            <a:ext cx="451060" cy="51224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A</a:t>
            </a:r>
            <a:endParaRPr lang="en-US" altLang="en-US" sz="4800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177992" y="5635961"/>
            <a:ext cx="683116" cy="5560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  <a:ea typeface="STIXGeneral" pitchFamily="50" charset="2"/>
                <a:cs typeface="Times New Roman" panose="02020603050405020304" pitchFamily="18" charset="0"/>
              </a:rPr>
              <a:t>B</a:t>
            </a:r>
            <a:endParaRPr lang="en-US" altLang="en-US" sz="4800" dirty="0">
              <a:latin typeface="Times New Roman" panose="02020603050405020304" pitchFamily="18" charset="0"/>
              <a:ea typeface="STIXGeneral" pitchFamily="50" charset="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803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2.1.1, 2.1.2, 2.2.1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7452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vA_HBO-ICT">
  <a:themeElements>
    <a:clrScheme name="HvA_HBO-ICT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vA_HBO-ICT Huisstijl 2015 GD donker.pptx" id="{2807E695-4A48-A340-9D8A-3E97C43BE810}" vid="{BCCECCE2-8924-3947-96C4-D88488A3FCE3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2015-04-06T22:00:00+00:00</Datum>
    <_dlc_DocId xmlns="7508efd3-3f04-4761-b968-dd47c32a1739">CKRFM5ZMKWA6-35-180</_dlc_DocId>
    <_dlc_DocIdUrl xmlns="7508efd3-3f04-4761-b968-dd47c32a1739">
      <Url>https://dlwo.dmci.hva.nl/samenwerken/ICT/kern/_layouts/DocIdRedir.aspx?ID=CKRFM5ZMKWA6-35-180</Url>
      <Description>CKRFM5ZMKWA6-35-180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89E6EE-F2E7-4F6F-ABEB-53BCDE9FF6B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BDED042-5309-4301-99E5-7A4386BAF9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8ACA12-9C51-472D-8D4C-5B2491B1B8AF}">
  <ds:schemaRefs>
    <ds:schemaRef ds:uri="http://purl.org/dc/terms/"/>
    <ds:schemaRef ds:uri="http://schemas.openxmlformats.org/package/2006/metadata/core-properties"/>
    <ds:schemaRef ds:uri="7508efd3-3f04-4761-b968-dd47c32a173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4b8a7b6-5344-45ab-83f0-554cff71f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ACFF540-E7DA-45DF-8964-4E6C35323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</TotalTime>
  <Words>807</Words>
  <Application>Microsoft Office PowerPoint</Application>
  <PresentationFormat>On-screen Show (4:3)</PresentationFormat>
  <Paragraphs>222</Paragraphs>
  <Slides>45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Symbol</vt:lpstr>
      <vt:lpstr>MS PGothic</vt:lpstr>
      <vt:lpstr>Arial</vt:lpstr>
      <vt:lpstr>Wingdings</vt:lpstr>
      <vt:lpstr>Times New Roman</vt:lpstr>
      <vt:lpstr>Frutiger LT Std 55 Roman</vt:lpstr>
      <vt:lpstr>STIXGeneral</vt:lpstr>
      <vt:lpstr>Frutiger LT Std 45 Light</vt:lpstr>
      <vt:lpstr>HvA_HBO-ICT</vt:lpstr>
      <vt:lpstr>Microsoft Vergelijking 3.0</vt:lpstr>
      <vt:lpstr>Equation</vt:lpstr>
      <vt:lpstr>Vergelijking</vt:lpstr>
      <vt:lpstr>Simulation &amp; Physics</vt:lpstr>
      <vt:lpstr>geometry</vt:lpstr>
      <vt:lpstr>length of a vector 2D</vt:lpstr>
      <vt:lpstr>length of a vector 3D</vt:lpstr>
      <vt:lpstr>normalized vector</vt:lpstr>
      <vt:lpstr>distance between two points 2D</vt:lpstr>
      <vt:lpstr>Squared length of a vector</vt:lpstr>
      <vt:lpstr>distance between two points 3D</vt:lpstr>
      <vt:lpstr>exercise</vt:lpstr>
      <vt:lpstr>Simulation: bouncing</vt:lpstr>
      <vt:lpstr>Simulation: bouncing</vt:lpstr>
      <vt:lpstr>Simulation: bouncing</vt:lpstr>
      <vt:lpstr>Simulation: bouncing</vt:lpstr>
      <vt:lpstr>Simulation: bouncing</vt:lpstr>
      <vt:lpstr>Simulation: bouncing</vt:lpstr>
      <vt:lpstr>angle between vectors</vt:lpstr>
      <vt:lpstr>angle formula 2D</vt:lpstr>
      <vt:lpstr>dot product 2D</vt:lpstr>
      <vt:lpstr>angle formula</vt:lpstr>
      <vt:lpstr>right, acute, obtuse</vt:lpstr>
      <vt:lpstr>dot product 3D</vt:lpstr>
      <vt:lpstr>angle formula 3D</vt:lpstr>
      <vt:lpstr>exercise</vt:lpstr>
      <vt:lpstr>perpendicular vector 2D</vt:lpstr>
      <vt:lpstr>example perpendicular vector 2D</vt:lpstr>
      <vt:lpstr>example perpendicular vector 2D</vt:lpstr>
      <vt:lpstr>vector geometry</vt:lpstr>
      <vt:lpstr>equation as dotproduct</vt:lpstr>
      <vt:lpstr>line through origin</vt:lpstr>
      <vt:lpstr>parallel line</vt:lpstr>
      <vt:lpstr>normalvector of a line</vt:lpstr>
      <vt:lpstr>direction and normalvector</vt:lpstr>
      <vt:lpstr>equation to vectors</vt:lpstr>
      <vt:lpstr>equation to vectors</vt:lpstr>
      <vt:lpstr>equation to vectors</vt:lpstr>
      <vt:lpstr>equation to vectors</vt:lpstr>
      <vt:lpstr>equation to vectors</vt:lpstr>
      <vt:lpstr>vectors to equation</vt:lpstr>
      <vt:lpstr>vectors to equation</vt:lpstr>
      <vt:lpstr>vectors to equation</vt:lpstr>
      <vt:lpstr>vectors to equation</vt:lpstr>
      <vt:lpstr>vectors to equation</vt:lpstr>
      <vt:lpstr>vectors to equation</vt:lpstr>
      <vt:lpstr>exercise</vt:lpstr>
      <vt:lpstr>length and dotproduct</vt:lpstr>
    </vt:vector>
  </TitlesOfParts>
  <Manager>s.a.b.van.der.feest@hva.nl</Manager>
  <Company>Hogeschool van Amsterdam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&amp; Physics</dc:title>
  <dc:subject/>
  <dc:creator>s.a.b.van.der.feest@hva.nl</dc:creator>
  <cp:keywords/>
  <dc:description>HVA HBO-ICT</dc:description>
  <cp:lastModifiedBy>Stephan van der Feest</cp:lastModifiedBy>
  <cp:revision>63</cp:revision>
  <dcterms:created xsi:type="dcterms:W3CDTF">2015-03-27T10:55:41Z</dcterms:created>
  <dcterms:modified xsi:type="dcterms:W3CDTF">2017-04-20T14:56:45Z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55dda64a-ff07-41f3-925f-16574e747c7b</vt:lpwstr>
  </property>
  <property fmtid="{D5CDD505-2E9C-101B-9397-08002B2CF9AE}" pid="4" name="ArticulateGUID">
    <vt:lpwstr>F573A3AC-9FEA-4BC6-AC34-0AE5A393A0AF</vt:lpwstr>
  </property>
  <property fmtid="{D5CDD505-2E9C-101B-9397-08002B2CF9AE}" pid="5" name="ArticulatePath">
    <vt:lpwstr>Simulation &amp; Physics class 2 - Length, Distance, Angle, Dot product, Vector geometry</vt:lpwstr>
  </property>
</Properties>
</file>